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6" r:id="rId1"/>
  </p:sldMasterIdLst>
  <p:notesMasterIdLst>
    <p:notesMasterId r:id="rId91"/>
  </p:notesMasterIdLst>
  <p:sldIdLst>
    <p:sldId id="328" r:id="rId2"/>
    <p:sldId id="491" r:id="rId3"/>
    <p:sldId id="492" r:id="rId4"/>
    <p:sldId id="493" r:id="rId5"/>
    <p:sldId id="494" r:id="rId6"/>
    <p:sldId id="495" r:id="rId7"/>
    <p:sldId id="496" r:id="rId8"/>
    <p:sldId id="497" r:id="rId9"/>
    <p:sldId id="498" r:id="rId10"/>
    <p:sldId id="499" r:id="rId11"/>
    <p:sldId id="500" r:id="rId12"/>
    <p:sldId id="501" r:id="rId13"/>
    <p:sldId id="502" r:id="rId14"/>
    <p:sldId id="503" r:id="rId15"/>
    <p:sldId id="504" r:id="rId16"/>
    <p:sldId id="505" r:id="rId17"/>
    <p:sldId id="506" r:id="rId18"/>
    <p:sldId id="507" r:id="rId19"/>
    <p:sldId id="508" r:id="rId20"/>
    <p:sldId id="509" r:id="rId21"/>
    <p:sldId id="510" r:id="rId22"/>
    <p:sldId id="511" r:id="rId23"/>
    <p:sldId id="512" r:id="rId24"/>
    <p:sldId id="513" r:id="rId25"/>
    <p:sldId id="514" r:id="rId26"/>
    <p:sldId id="515" r:id="rId27"/>
    <p:sldId id="516" r:id="rId28"/>
    <p:sldId id="517" r:id="rId29"/>
    <p:sldId id="518" r:id="rId30"/>
    <p:sldId id="519" r:id="rId31"/>
    <p:sldId id="520" r:id="rId32"/>
    <p:sldId id="521" r:id="rId33"/>
    <p:sldId id="522" r:id="rId34"/>
    <p:sldId id="523" r:id="rId35"/>
    <p:sldId id="524" r:id="rId36"/>
    <p:sldId id="525" r:id="rId37"/>
    <p:sldId id="526" r:id="rId38"/>
    <p:sldId id="527" r:id="rId39"/>
    <p:sldId id="528" r:id="rId40"/>
    <p:sldId id="529" r:id="rId41"/>
    <p:sldId id="530" r:id="rId42"/>
    <p:sldId id="531" r:id="rId43"/>
    <p:sldId id="532" r:id="rId44"/>
    <p:sldId id="533" r:id="rId45"/>
    <p:sldId id="534" r:id="rId46"/>
    <p:sldId id="535" r:id="rId47"/>
    <p:sldId id="536" r:id="rId48"/>
    <p:sldId id="537" r:id="rId49"/>
    <p:sldId id="538" r:id="rId50"/>
    <p:sldId id="539" r:id="rId51"/>
    <p:sldId id="540" r:id="rId52"/>
    <p:sldId id="541" r:id="rId53"/>
    <p:sldId id="542" r:id="rId54"/>
    <p:sldId id="543" r:id="rId55"/>
    <p:sldId id="544" r:id="rId56"/>
    <p:sldId id="545" r:id="rId57"/>
    <p:sldId id="546" r:id="rId58"/>
    <p:sldId id="547" r:id="rId59"/>
    <p:sldId id="548" r:id="rId60"/>
    <p:sldId id="549" r:id="rId61"/>
    <p:sldId id="550" r:id="rId62"/>
    <p:sldId id="551" r:id="rId63"/>
    <p:sldId id="552" r:id="rId64"/>
    <p:sldId id="553" r:id="rId65"/>
    <p:sldId id="554" r:id="rId66"/>
    <p:sldId id="555" r:id="rId67"/>
    <p:sldId id="556" r:id="rId68"/>
    <p:sldId id="557" r:id="rId69"/>
    <p:sldId id="558" r:id="rId70"/>
    <p:sldId id="559" r:id="rId71"/>
    <p:sldId id="560" r:id="rId72"/>
    <p:sldId id="561" r:id="rId73"/>
    <p:sldId id="562" r:id="rId74"/>
    <p:sldId id="563" r:id="rId75"/>
    <p:sldId id="564" r:id="rId76"/>
    <p:sldId id="565" r:id="rId77"/>
    <p:sldId id="566" r:id="rId78"/>
    <p:sldId id="567" r:id="rId79"/>
    <p:sldId id="568" r:id="rId80"/>
    <p:sldId id="569" r:id="rId81"/>
    <p:sldId id="570" r:id="rId82"/>
    <p:sldId id="571" r:id="rId83"/>
    <p:sldId id="572" r:id="rId84"/>
    <p:sldId id="573" r:id="rId85"/>
    <p:sldId id="574" r:id="rId86"/>
    <p:sldId id="575" r:id="rId87"/>
    <p:sldId id="576" r:id="rId88"/>
    <p:sldId id="577" r:id="rId89"/>
    <p:sldId id="578" r:id="rId9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115" d="100"/>
          <a:sy n="115" d="100"/>
        </p:scale>
        <p:origin x="-10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DC8E7D-FEB2-4C3C-A786-BDC40DA4DF12}" type="datetimeFigureOut">
              <a:rPr lang="en-US" smtClean="0"/>
              <a:t>2/12/2025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819C1-B9AD-4584-81F5-A14295AA4521}" type="slidenum">
              <a:rPr lang="en-US" smtClean="0"/>
              <a:t>‹#›</a:t>
            </a:fld>
            <a:endParaRPr lang="en-US"/>
          </a:p>
        </p:txBody>
      </p:sp>
    </p:spTree>
    <p:extLst>
      <p:ext uri="{BB962C8B-B14F-4D97-AF65-F5344CB8AC3E}">
        <p14:creationId xmlns:p14="http://schemas.microsoft.com/office/powerpoint/2010/main" val="1190895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F88CA6-DAC1-42DD-8C4E-FBA97E221D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2771FEA4-63AB-496F-BD1C-3DD04A2AE1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A1CB127D-C212-4F84-8D10-1141C48469AC}"/>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403AE9A2-6FB4-4BEB-A5F9-BCBAA04C1D9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F3072339-1DB9-41EB-B832-794E0160196C}"/>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96659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729456-0CF7-4BE9-B130-94915D432F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D7E06FD2-2682-45C1-B3D4-099F93576E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7CAF8EE-DD34-4590-A25F-25EA0FCCCBB0}"/>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B493D709-4184-41D2-A069-547028A3DC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238FFA82-6E9C-4067-A10B-266F83F074D2}"/>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4767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F98C202-4514-40D0-9E1F-177082BFD36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ABFC03A4-B774-4069-969B-ECF7F974FD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4DE6CF9-2A00-4E82-877D-D7E3FD08D517}"/>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60B3953C-4F99-4E50-B59B-085AA465E59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40E23AF2-E3E7-4A2A-8C69-FF8EB2AA6294}"/>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81761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B66B5C-1148-483F-B940-F6AF502961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0E3D247-E091-477B-9DFC-ADB3947158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A8EAD59-F784-4958-95EA-ACBB56B76F06}"/>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5CBF8178-9147-43FC-8475-255FA99EB4B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6E31CC70-BD02-4729-9709-90A3A3587BC3}"/>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96035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9A9CA0-B912-4F94-9AFA-B148D6396E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DC0AB4A6-2548-41B6-A167-BA4A0A5047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5CE55F21-77D4-452E-8809-0821367C0FB5}"/>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F4EEAE5A-C333-4E27-97B1-17518557F12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D3687DEB-1120-44EE-9088-6066A96C4C91}"/>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4587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CF7047-F8A2-49A5-BBBB-1BCC19EFC7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F5CD8BE-53D4-4509-8524-D0D4733EE9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85F1F8D6-0723-46C9-9581-93DBC77A6D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5DF878B2-B43A-418E-B175-297CC269557A}"/>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a16="http://schemas.microsoft.com/office/drawing/2014/main" xmlns="" id="{A3BBACB8-37C6-4F14-B6B8-F0EB22A2CB7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EDBF357E-A6E6-4D33-9CE3-990F44472BD8}"/>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46139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2540BB-07A5-4072-B78E-4BAC94D9A0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321223F7-7510-4C75-86CD-E8FEA00288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68483E43-505E-4BF7-B964-629C3C1B5B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55627D5C-7F8F-42DC-BB38-669F0A4D2C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79FF59DC-5C4D-4A2C-8977-938EECC853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2BC8C09-07DC-4A1A-9302-C27945E28F0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8" name="Footer Placeholder 7">
            <a:extLst>
              <a:ext uri="{FF2B5EF4-FFF2-40B4-BE49-F238E27FC236}">
                <a16:creationId xmlns:a16="http://schemas.microsoft.com/office/drawing/2014/main" xmlns="" id="{6BC1755C-0A08-416E-ABAA-BAA84FAA0AD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B1996AA4-814E-4D7D-976A-43CB5958D24C}"/>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7835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21C8B5-3BA5-4543-9827-58D70A79FD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A40374F9-4E05-4781-AF70-177BC8F7E15E}"/>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4" name="Footer Placeholder 3">
            <a:extLst>
              <a:ext uri="{FF2B5EF4-FFF2-40B4-BE49-F238E27FC236}">
                <a16:creationId xmlns:a16="http://schemas.microsoft.com/office/drawing/2014/main" xmlns="" id="{E9CD831A-A3C4-4A44-BB97-26DA62053D6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BF6301F7-9C2A-406B-AD5E-CEA0DB12ADCD}"/>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32096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D601D7D-1D73-4DCE-B12E-FFC57D2843C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3" name="Footer Placeholder 2">
            <a:extLst>
              <a:ext uri="{FF2B5EF4-FFF2-40B4-BE49-F238E27FC236}">
                <a16:creationId xmlns:a16="http://schemas.microsoft.com/office/drawing/2014/main" xmlns="" id="{6A854BB2-F1F5-4E24-99AA-5513D8316FE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xmlns="" id="{AADAC1A7-E215-4B47-9C8F-6525C3DAD837}"/>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39921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B10A7C-93E0-48FE-896D-C93643A27A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9636EE90-4FC3-42B9-AAFF-23F28E94C2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5327EA-7F0F-47BC-80A9-1D9A97CBF9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B3DFAC6-A212-4FF3-9C20-8DED366CAE78}"/>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a16="http://schemas.microsoft.com/office/drawing/2014/main" xmlns="" id="{AFD2CF30-5A48-40FD-8FFD-389234EDDF4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99BBC91B-8DE0-4496-A303-D6B5AB394F8E}"/>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3838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4740FF-697E-49E2-9C92-A213D2ABF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9A79FF6B-3DE1-4F1C-9071-31DF97756F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7A4F17E7-FAE6-4275-B7BF-414A0BF366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EBD256E-859C-4600-842D-DD7281CCA392}"/>
              </a:ext>
            </a:extLst>
          </p:cNvPr>
          <p:cNvSpPr>
            <a:spLocks noGrp="1"/>
          </p:cNvSpPr>
          <p:nvPr>
            <p:ph type="dt" sz="half" idx="10"/>
          </p:nvPr>
        </p:nvSpPr>
        <p:spPr/>
        <p:txBody>
          <a:bodyPr/>
          <a:lstStyle/>
          <a:p>
            <a:fld id="{C764DE79-268F-4C1A-8933-263129D2AF90}" type="datetimeFigureOut">
              <a:rPr lang="en-US" smtClean="0"/>
              <a:t>2/12/2025</a:t>
            </a:fld>
            <a:endParaRPr lang="en-US" dirty="0"/>
          </a:p>
        </p:txBody>
      </p:sp>
      <p:sp>
        <p:nvSpPr>
          <p:cNvPr id="6" name="Footer Placeholder 5">
            <a:extLst>
              <a:ext uri="{FF2B5EF4-FFF2-40B4-BE49-F238E27FC236}">
                <a16:creationId xmlns:a16="http://schemas.microsoft.com/office/drawing/2014/main" xmlns="" id="{D386C7CE-2019-498C-B5BE-3D10A845FFF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868EF2A6-07CB-43AB-81AD-1E32E6315DAF}"/>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7241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05762BF-9AF8-49F9-8550-C1A4A89DCB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B1AF8A92-2676-400C-BADD-BA581DC954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782A599-E35D-46B4-ABB3-093E7C81A0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2/12/2025</a:t>
            </a:fld>
            <a:endParaRPr lang="en-US" dirty="0"/>
          </a:p>
        </p:txBody>
      </p:sp>
      <p:sp>
        <p:nvSpPr>
          <p:cNvPr id="5" name="Footer Placeholder 4">
            <a:extLst>
              <a:ext uri="{FF2B5EF4-FFF2-40B4-BE49-F238E27FC236}">
                <a16:creationId xmlns:a16="http://schemas.microsoft.com/office/drawing/2014/main" xmlns="" id="{0EF4F465-2503-4351-9C3F-437910753F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1EC92A14-DF68-4D8B-9100-76C257BAFF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505407437"/>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284321-F479-437E-B9C1-136C5F43119C}"/>
              </a:ext>
            </a:extLst>
          </p:cNvPr>
          <p:cNvSpPr>
            <a:spLocks noGrp="1"/>
          </p:cNvSpPr>
          <p:nvPr>
            <p:ph type="title"/>
          </p:nvPr>
        </p:nvSpPr>
        <p:spPr>
          <a:xfrm>
            <a:off x="784220" y="1005842"/>
            <a:ext cx="10515600" cy="4042768"/>
          </a:xfrm>
          <a:ln w="28575">
            <a:solidFill>
              <a:srgbClr val="C00000"/>
            </a:solidFill>
          </a:ln>
        </p:spPr>
        <p:txBody>
          <a:bodyPr>
            <a:noAutofit/>
          </a:bodyPr>
          <a:lstStyle/>
          <a:p>
            <a:r>
              <a:rPr lang="sr-Latn-RS" sz="4800" smtClean="0">
                <a:latin typeface="Times New Roman" panose="02020603050405020304" pitchFamily="18" charset="0"/>
                <a:cs typeface="Times New Roman" panose="02020603050405020304" pitchFamily="18" charset="0"/>
              </a:rPr>
              <a:t>1. </a:t>
            </a:r>
            <a:r>
              <a:rPr lang="en-US" sz="4800" smtClean="0">
                <a:latin typeface="Times New Roman" panose="02020603050405020304" pitchFamily="18" charset="0"/>
                <a:cs typeface="Times New Roman" panose="02020603050405020304" pitchFamily="18" charset="0"/>
              </a:rPr>
              <a:t>Injuries </a:t>
            </a:r>
            <a:r>
              <a:rPr lang="en-US" sz="4800">
                <a:latin typeface="Times New Roman" panose="02020603050405020304" pitchFamily="18" charset="0"/>
                <a:cs typeface="Times New Roman" panose="02020603050405020304" pitchFamily="18" charset="0"/>
              </a:rPr>
              <a:t>of the external, middle and inner ear</a:t>
            </a:r>
            <a:r>
              <a:rPr lang="sr-Latn-RS" sz="4800" smtClean="0">
                <a:latin typeface="Times New Roman" panose="02020603050405020304" pitchFamily="18" charset="0"/>
                <a:cs typeface="Times New Roman" panose="02020603050405020304" pitchFamily="18" charset="0"/>
              </a:rPr>
              <a:t/>
            </a:r>
            <a:br>
              <a:rPr lang="sr-Latn-RS" sz="4800" smtClean="0">
                <a:latin typeface="Times New Roman" panose="02020603050405020304" pitchFamily="18" charset="0"/>
                <a:cs typeface="Times New Roman" panose="02020603050405020304" pitchFamily="18" charset="0"/>
              </a:rPr>
            </a:br>
            <a:r>
              <a:rPr lang="sr-Latn-RS" sz="4800" smtClean="0">
                <a:latin typeface="Times New Roman" panose="02020603050405020304" pitchFamily="18" charset="0"/>
                <a:cs typeface="Times New Roman" panose="02020603050405020304" pitchFamily="18" charset="0"/>
              </a:rPr>
              <a:t>2. </a:t>
            </a:r>
            <a:r>
              <a:rPr lang="en-US" sz="4800" smtClean="0">
                <a:latin typeface="Times New Roman" panose="02020603050405020304" pitchFamily="18" charset="0"/>
                <a:cs typeface="Times New Roman" panose="02020603050405020304" pitchFamily="18" charset="0"/>
              </a:rPr>
              <a:t>Fractures </a:t>
            </a:r>
            <a:r>
              <a:rPr lang="en-US" sz="4800">
                <a:latin typeface="Times New Roman" panose="02020603050405020304" pitchFamily="18" charset="0"/>
                <a:cs typeface="Times New Roman" panose="02020603050405020304" pitchFamily="18" charset="0"/>
              </a:rPr>
              <a:t>of the temporal bone </a:t>
            </a:r>
            <a:br>
              <a:rPr lang="en-US" sz="4800">
                <a:latin typeface="Times New Roman" panose="02020603050405020304" pitchFamily="18" charset="0"/>
                <a:cs typeface="Times New Roman" panose="02020603050405020304" pitchFamily="18" charset="0"/>
              </a:rPr>
            </a:br>
            <a:r>
              <a:rPr lang="en-US" sz="4800">
                <a:latin typeface="Times New Roman" panose="02020603050405020304" pitchFamily="18" charset="0"/>
                <a:cs typeface="Times New Roman" panose="02020603050405020304" pitchFamily="18" charset="0"/>
              </a:rPr>
              <a:t>3. </a:t>
            </a:r>
            <a:r>
              <a:rPr lang="en-US" sz="4800" smtClean="0">
                <a:latin typeface="Times New Roman" panose="02020603050405020304" pitchFamily="18" charset="0"/>
                <a:cs typeface="Times New Roman" panose="02020603050405020304" pitchFamily="18" charset="0"/>
              </a:rPr>
              <a:t>Ear </a:t>
            </a:r>
            <a:r>
              <a:rPr lang="en-US" sz="4800">
                <a:latin typeface="Times New Roman" panose="02020603050405020304" pitchFamily="18" charset="0"/>
                <a:cs typeface="Times New Roman" panose="02020603050405020304" pitchFamily="18" charset="0"/>
              </a:rPr>
              <a:t>foreign bodies </a:t>
            </a:r>
            <a:br>
              <a:rPr lang="en-US" sz="4800">
                <a:latin typeface="Times New Roman" panose="02020603050405020304" pitchFamily="18" charset="0"/>
                <a:cs typeface="Times New Roman" panose="02020603050405020304" pitchFamily="18" charset="0"/>
              </a:rPr>
            </a:br>
            <a:r>
              <a:rPr lang="en-US" sz="4800">
                <a:latin typeface="Times New Roman" panose="02020603050405020304" pitchFamily="18" charset="0"/>
                <a:cs typeface="Times New Roman" panose="02020603050405020304" pitchFamily="18" charset="0"/>
              </a:rPr>
              <a:t>4. </a:t>
            </a:r>
            <a:r>
              <a:rPr lang="en-US" sz="4800" smtClean="0">
                <a:latin typeface="Times New Roman" panose="02020603050405020304" pitchFamily="18" charset="0"/>
                <a:cs typeface="Times New Roman" panose="02020603050405020304" pitchFamily="18" charset="0"/>
              </a:rPr>
              <a:t>Tumors </a:t>
            </a:r>
            <a:r>
              <a:rPr lang="en-US" sz="4800">
                <a:latin typeface="Times New Roman" panose="02020603050405020304" pitchFamily="18" charset="0"/>
                <a:cs typeface="Times New Roman" panose="02020603050405020304" pitchFamily="18" charset="0"/>
              </a:rPr>
              <a:t>of the external, middle and inner ear</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412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a:extLst>
              <a:ext uri="{FF2B5EF4-FFF2-40B4-BE49-F238E27FC236}">
                <a16:creationId xmlns:a16="http://schemas.microsoft.com/office/drawing/2014/main" xmlns="" id="{9C17A91B-1A8B-47D7-B337-72D670A26496}"/>
              </a:ext>
            </a:extLst>
          </p:cNvPr>
          <p:cNvSpPr>
            <a:spLocks noGrp="1"/>
          </p:cNvSpPr>
          <p:nvPr>
            <p:ph idx="1"/>
          </p:nvPr>
        </p:nvSpPr>
        <p:spPr>
          <a:xfrm>
            <a:off x="810490" y="608807"/>
            <a:ext cx="10348741" cy="1871158"/>
          </a:xfrm>
        </p:spPr>
        <p:txBody>
          <a:bodyPr>
            <a:normAutofit/>
          </a:bodyPr>
          <a:lstStyle/>
          <a:p>
            <a:pPr eaLnBrk="1" hangingPunct="1"/>
            <a:r>
              <a:rPr lang="en-US" altLang="en-US" sz="2600" smtClean="0">
                <a:latin typeface="Times New Roman" panose="02020603050405020304" pitchFamily="18" charset="0"/>
                <a:cs typeface="Times New Roman" panose="02020603050405020304" pitchFamily="18" charset="0"/>
              </a:rPr>
              <a:t>Hematoma needs to be evacuated as soon as possible, since resorption is not possible as the cartilage does not have blood vessels. </a:t>
            </a:r>
            <a:endParaRPr lang="en-US" altLang="en-US" sz="2600">
              <a:latin typeface="Times New Roman" panose="02020603050405020304" pitchFamily="18" charset="0"/>
              <a:cs typeface="Times New Roman" panose="02020603050405020304" pitchFamily="18" charset="0"/>
            </a:endParaRPr>
          </a:p>
          <a:p>
            <a:pPr eaLnBrk="1" hangingPunct="1"/>
            <a:r>
              <a:rPr lang="en-US" altLang="en-US" sz="2600" smtClean="0">
                <a:latin typeface="Times New Roman" panose="02020603050405020304" pitchFamily="18" charset="0"/>
                <a:cs typeface="Times New Roman" panose="02020603050405020304" pitchFamily="18" charset="0"/>
              </a:rPr>
              <a:t>If not evacuated, aseptic necrosis of auricle cartilage can </a:t>
            </a:r>
            <a:r>
              <a:rPr lang="en-US" altLang="en-US" sz="2600" err="1" smtClean="0">
                <a:latin typeface="Times New Roman" panose="02020603050405020304" pitchFamily="18" charset="0"/>
                <a:cs typeface="Times New Roman" panose="02020603050405020304" pitchFamily="18" charset="0"/>
              </a:rPr>
              <a:t>occure</a:t>
            </a:r>
            <a:r>
              <a:rPr lang="en-US" altLang="en-US" sz="2600" smtClean="0">
                <a:latin typeface="Times New Roman" panose="02020603050405020304" pitchFamily="18" charset="0"/>
                <a:cs typeface="Times New Roman" panose="02020603050405020304" pitchFamily="18" charset="0"/>
              </a:rPr>
              <a:t>, leading to auricle deformities. </a:t>
            </a:r>
            <a:endParaRPr lang="en-US" altLang="en-US" sz="2600">
              <a:latin typeface="Times New Roman" panose="02020603050405020304" pitchFamily="18" charset="0"/>
              <a:cs typeface="Times New Roman" panose="02020603050405020304" pitchFamily="18" charset="0"/>
            </a:endParaRPr>
          </a:p>
        </p:txBody>
      </p:sp>
      <p:pic>
        <p:nvPicPr>
          <p:cNvPr id="17411" name="Picture 4" descr="otohematoma">
            <a:extLst>
              <a:ext uri="{FF2B5EF4-FFF2-40B4-BE49-F238E27FC236}">
                <a16:creationId xmlns:a16="http://schemas.microsoft.com/office/drawing/2014/main" xmlns="" id="{DC0046B6-A8F4-4DD3-974F-9633FD29AB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376" t="8420"/>
          <a:stretch>
            <a:fillRect/>
          </a:stretch>
        </p:blipFill>
        <p:spPr bwMode="auto">
          <a:xfrm>
            <a:off x="5517875" y="2263615"/>
            <a:ext cx="5446048" cy="441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607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a:extLst>
              <a:ext uri="{FF2B5EF4-FFF2-40B4-BE49-F238E27FC236}">
                <a16:creationId xmlns:a16="http://schemas.microsoft.com/office/drawing/2014/main" xmlns="" id="{1AC93F13-FB1D-4304-A2C3-263B0CC66B02}"/>
              </a:ext>
            </a:extLst>
          </p:cNvPr>
          <p:cNvSpPr>
            <a:spLocks noGrp="1"/>
          </p:cNvSpPr>
          <p:nvPr>
            <p:ph idx="1"/>
          </p:nvPr>
        </p:nvSpPr>
        <p:spPr/>
        <p:txBody>
          <a:bodyPr/>
          <a:lstStyle/>
          <a:p>
            <a:pPr marL="0" indent="0" eaLnBrk="1" hangingPunct="1">
              <a:buNone/>
            </a:pPr>
            <a:r>
              <a:rPr lang="en-US" altLang="en-US" sz="3200" b="1" i="1" dirty="0" smtClean="0">
                <a:latin typeface="Times New Roman" panose="02020603050405020304" pitchFamily="18" charset="0"/>
                <a:cs typeface="Times New Roman" panose="02020603050405020304" pitchFamily="18" charset="0"/>
              </a:rPr>
              <a:t>Treatment</a:t>
            </a:r>
            <a:endParaRPr lang="en-US" altLang="en-US" sz="3200" b="1" i="1"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Hematoma puncture early after injury</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If blood coagulates, incision is necessary</a:t>
            </a:r>
            <a:r>
              <a:rPr lang="sr-Cyrl-RS" altLang="en-US" dirty="0" smtClean="0">
                <a:latin typeface="Times New Roman" panose="02020603050405020304" pitchFamily="18" charset="0"/>
                <a:cs typeface="Times New Roman" panose="02020603050405020304" pitchFamily="18" charset="0"/>
              </a:rPr>
              <a:t>.</a:t>
            </a:r>
            <a:r>
              <a:rPr lang="en-US" altLang="en-US" dirty="0" smtClean="0">
                <a:latin typeface="Times New Roman" panose="02020603050405020304" pitchFamily="18" charset="0"/>
                <a:cs typeface="Times New Roman" panose="02020603050405020304" pitchFamily="18" charset="0"/>
              </a:rPr>
              <a:t> </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Incision is always performed on the concave part of auricle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After puncture/incision compressive bandage is placed</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Infection is prevented using antibiotics</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9855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a:extLst>
              <a:ext uri="{FF2B5EF4-FFF2-40B4-BE49-F238E27FC236}">
                <a16:creationId xmlns:a16="http://schemas.microsoft.com/office/drawing/2014/main" xmlns="" id="{461A181B-F26E-48F8-9FC9-541C512618ED}"/>
              </a:ext>
            </a:extLst>
          </p:cNvPr>
          <p:cNvSpPr>
            <a:spLocks noGrp="1"/>
          </p:cNvSpPr>
          <p:nvPr>
            <p:ph idx="1"/>
          </p:nvPr>
        </p:nvSpPr>
        <p:spPr/>
        <p:txBody>
          <a:bodyPr/>
          <a:lstStyle/>
          <a:p>
            <a:pPr marL="0" indent="0" eaLnBrk="1" hangingPunct="1">
              <a:buNone/>
            </a:pPr>
            <a:r>
              <a:rPr lang="en-US" altLang="en-US" sz="3600" b="1" smtClean="0">
                <a:latin typeface="Times New Roman" panose="02020603050405020304" pitchFamily="18" charset="0"/>
                <a:cs typeface="Times New Roman" panose="02020603050405020304" pitchFamily="18" charset="0"/>
              </a:rPr>
              <a:t>Burns</a:t>
            </a:r>
            <a:endParaRPr lang="en-US" altLang="en-US" sz="3600" b="1" i="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Caused by high temperatures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In 90% of cases are present with burns of other facial parts. </a:t>
            </a:r>
          </a:p>
          <a:p>
            <a:pPr eaLnBrk="1" hangingPunct="1"/>
            <a:r>
              <a:rPr lang="en-US" altLang="en-US" smtClean="0">
                <a:latin typeface="Times New Roman" panose="02020603050405020304" pitchFamily="18" charset="0"/>
                <a:cs typeface="Times New Roman" panose="02020603050405020304" pitchFamily="18" charset="0"/>
              </a:rPr>
              <a:t>In 25</a:t>
            </a:r>
            <a:r>
              <a:rPr lang="en-US" altLang="en-US">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of patients </a:t>
            </a:r>
            <a:r>
              <a:rPr lang="en-US" altLang="en-US" err="1" smtClean="0">
                <a:latin typeface="Times New Roman" panose="02020603050405020304" pitchFamily="18" charset="0"/>
                <a:cs typeface="Times New Roman" panose="02020603050405020304" pitchFamily="18" charset="0"/>
              </a:rPr>
              <a:t>perichondritis</a:t>
            </a:r>
            <a:r>
              <a:rPr lang="en-US" altLang="en-US" smtClean="0">
                <a:latin typeface="Times New Roman" panose="02020603050405020304" pitchFamily="18" charset="0"/>
                <a:cs typeface="Times New Roman" panose="02020603050405020304" pitchFamily="18" charset="0"/>
              </a:rPr>
              <a:t> develop</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If burns are cause by hot fluids, external ear canal, tympanic membrane and parts of middle ear can be affected.</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38A90C4A-A117-4D70-AF6C-2E3BF598DF98}"/>
              </a:ext>
            </a:extLst>
          </p:cNvPr>
          <p:cNvSpPr>
            <a:spLocks noGrp="1"/>
          </p:cNvSpPr>
          <p:nvPr>
            <p:ph type="title"/>
          </p:nvPr>
        </p:nvSpPr>
        <p:spPr/>
        <p:txBody>
          <a:bodyPr/>
          <a:lstStyle/>
          <a:p>
            <a:pPr>
              <a:defRPr/>
            </a:pPr>
            <a:r>
              <a:rPr lang="en-US" sz="4000" smtClean="0">
                <a:latin typeface="Times New Roman" pitchFamily="18" charset="0"/>
                <a:cs typeface="Times New Roman" pitchFamily="18" charset="0"/>
              </a:rPr>
              <a:t>Thermal injuries of the auricle</a:t>
            </a:r>
            <a:endParaRPr lang="en-US" sz="4000">
              <a:latin typeface="Times New Roman" pitchFamily="18" charset="0"/>
              <a:cs typeface="Times New Roman" pitchFamily="18" charset="0"/>
            </a:endParaRPr>
          </a:p>
        </p:txBody>
      </p:sp>
    </p:spTree>
    <p:extLst>
      <p:ext uri="{BB962C8B-B14F-4D97-AF65-F5344CB8AC3E}">
        <p14:creationId xmlns:p14="http://schemas.microsoft.com/office/powerpoint/2010/main" val="615591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a:extLst>
              <a:ext uri="{FF2B5EF4-FFF2-40B4-BE49-F238E27FC236}">
                <a16:creationId xmlns:a16="http://schemas.microsoft.com/office/drawing/2014/main" xmlns="" id="{2677610A-5F10-401C-B23E-D7324344A7A3}"/>
              </a:ext>
            </a:extLst>
          </p:cNvPr>
          <p:cNvSpPr>
            <a:spLocks noGrp="1"/>
          </p:cNvSpPr>
          <p:nvPr>
            <p:ph idx="1"/>
          </p:nvPr>
        </p:nvSpPr>
        <p:spPr>
          <a:xfrm>
            <a:off x="1981200" y="1447801"/>
            <a:ext cx="8229600" cy="4525963"/>
          </a:xfrm>
        </p:spPr>
        <p:txBody>
          <a:bodyPr/>
          <a:lstStyle/>
          <a:p>
            <a:pPr eaLnBrk="1" hangingPunct="1"/>
            <a:r>
              <a:rPr lang="en-US" altLang="en-US" smtClean="0">
                <a:latin typeface="Times New Roman" panose="02020603050405020304" pitchFamily="18" charset="0"/>
                <a:cs typeface="Times New Roman" panose="02020603050405020304" pitchFamily="18" charset="0"/>
              </a:rPr>
              <a:t>Four grades of burns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lvl="1" eaLnBrk="1" hangingPunct="1"/>
            <a:r>
              <a:rPr lang="en-US" altLang="en-US" sz="2800">
                <a:latin typeface="Times New Roman" panose="02020603050405020304" pitchFamily="18" charset="0"/>
                <a:cs typeface="Times New Roman" panose="02020603050405020304" pitchFamily="18" charset="0"/>
              </a:rPr>
              <a:t>I </a:t>
            </a:r>
            <a:r>
              <a:rPr lang="en-US" altLang="en-US" sz="2800" smtClean="0">
                <a:latin typeface="Times New Roman" panose="02020603050405020304" pitchFamily="18" charset="0"/>
                <a:cs typeface="Times New Roman" panose="02020603050405020304" pitchFamily="18" charset="0"/>
              </a:rPr>
              <a:t>grade </a:t>
            </a:r>
            <a:r>
              <a:rPr lang="sr-Cyrl-RS" altLang="en-US" sz="2800">
                <a:latin typeface="Times New Roman" panose="02020603050405020304" pitchFamily="18" charset="0"/>
                <a:cs typeface="Times New Roman" panose="02020603050405020304" pitchFamily="18" charset="0"/>
              </a:rPr>
              <a:t>- </a:t>
            </a:r>
            <a:r>
              <a:rPr lang="en-US" altLang="en-US" sz="2800" smtClean="0">
                <a:latin typeface="Times New Roman" panose="02020603050405020304" pitchFamily="18" charset="0"/>
                <a:cs typeface="Times New Roman" panose="02020603050405020304" pitchFamily="18" charset="0"/>
              </a:rPr>
              <a:t>erythema</a:t>
            </a:r>
            <a:endParaRPr lang="en-US" altLang="en-US" sz="2800">
              <a:latin typeface="Times New Roman" panose="02020603050405020304" pitchFamily="18" charset="0"/>
              <a:cs typeface="Times New Roman" panose="02020603050405020304" pitchFamily="18" charset="0"/>
            </a:endParaRPr>
          </a:p>
          <a:p>
            <a:pPr lvl="1" eaLnBrk="1" hangingPunct="1"/>
            <a:r>
              <a:rPr lang="en-US" altLang="en-US" sz="2800">
                <a:latin typeface="Times New Roman" panose="02020603050405020304" pitchFamily="18" charset="0"/>
                <a:cs typeface="Times New Roman" panose="02020603050405020304" pitchFamily="18" charset="0"/>
              </a:rPr>
              <a:t>II </a:t>
            </a:r>
            <a:r>
              <a:rPr lang="en-US" altLang="en-US" sz="2800" smtClean="0">
                <a:latin typeface="Times New Roman" panose="02020603050405020304" pitchFamily="18" charset="0"/>
                <a:cs typeface="Times New Roman" panose="02020603050405020304" pitchFamily="18" charset="0"/>
              </a:rPr>
              <a:t>grade </a:t>
            </a:r>
            <a:r>
              <a:rPr lang="sr-Cyrl-RS" altLang="en-US" sz="2800">
                <a:latin typeface="Times New Roman" panose="02020603050405020304" pitchFamily="18" charset="0"/>
                <a:cs typeface="Times New Roman" panose="02020603050405020304" pitchFamily="18" charset="0"/>
              </a:rPr>
              <a:t>- </a:t>
            </a:r>
            <a:r>
              <a:rPr lang="en-US" altLang="en-US" sz="2800" smtClean="0">
                <a:latin typeface="Times New Roman" panose="02020603050405020304" pitchFamily="18" charset="0"/>
                <a:cs typeface="Times New Roman" panose="02020603050405020304" pitchFamily="18" charset="0"/>
              </a:rPr>
              <a:t>blisters</a:t>
            </a:r>
            <a:endParaRPr lang="en-US" altLang="en-US" sz="2800">
              <a:latin typeface="Times New Roman" panose="02020603050405020304" pitchFamily="18" charset="0"/>
              <a:cs typeface="Times New Roman" panose="02020603050405020304" pitchFamily="18" charset="0"/>
            </a:endParaRPr>
          </a:p>
          <a:p>
            <a:pPr lvl="1" eaLnBrk="1" hangingPunct="1"/>
            <a:r>
              <a:rPr lang="en-US" altLang="en-US" sz="2800">
                <a:latin typeface="Times New Roman" panose="02020603050405020304" pitchFamily="18" charset="0"/>
                <a:cs typeface="Times New Roman" panose="02020603050405020304" pitchFamily="18" charset="0"/>
              </a:rPr>
              <a:t>III </a:t>
            </a:r>
            <a:r>
              <a:rPr lang="en-US" altLang="en-US" sz="2800" smtClean="0">
                <a:latin typeface="Times New Roman" panose="02020603050405020304" pitchFamily="18" charset="0"/>
                <a:cs typeface="Times New Roman" panose="02020603050405020304" pitchFamily="18" charset="0"/>
              </a:rPr>
              <a:t>grade </a:t>
            </a:r>
            <a:r>
              <a:rPr lang="sr-Cyrl-RS" altLang="en-US" sz="2800">
                <a:latin typeface="Times New Roman" panose="02020603050405020304" pitchFamily="18" charset="0"/>
                <a:cs typeface="Times New Roman" panose="02020603050405020304" pitchFamily="18" charset="0"/>
              </a:rPr>
              <a:t>- </a:t>
            </a:r>
            <a:r>
              <a:rPr lang="en-US" altLang="en-US" sz="2800" smtClean="0">
                <a:latin typeface="Times New Roman" panose="02020603050405020304" pitchFamily="18" charset="0"/>
                <a:cs typeface="Times New Roman" panose="02020603050405020304" pitchFamily="18" charset="0"/>
              </a:rPr>
              <a:t>necrosis</a:t>
            </a:r>
            <a:endParaRPr lang="en-US" altLang="en-US" sz="2800">
              <a:latin typeface="Times New Roman" panose="02020603050405020304" pitchFamily="18" charset="0"/>
              <a:cs typeface="Times New Roman" panose="02020603050405020304" pitchFamily="18" charset="0"/>
            </a:endParaRPr>
          </a:p>
          <a:p>
            <a:pPr lvl="1"/>
            <a:r>
              <a:rPr lang="en-US" altLang="en-US" sz="2800">
                <a:latin typeface="Times New Roman" panose="02020603050405020304" pitchFamily="18" charset="0"/>
                <a:cs typeface="Times New Roman" panose="02020603050405020304" pitchFamily="18" charset="0"/>
              </a:rPr>
              <a:t>IV </a:t>
            </a:r>
            <a:r>
              <a:rPr lang="en-US" altLang="en-US" sz="2800" smtClean="0">
                <a:latin typeface="Times New Roman" panose="02020603050405020304" pitchFamily="18" charset="0"/>
                <a:cs typeface="Times New Roman" panose="02020603050405020304" pitchFamily="18" charset="0"/>
              </a:rPr>
              <a:t>grade </a:t>
            </a:r>
            <a:r>
              <a:rPr lang="sr-Cyrl-RS" altLang="en-US" sz="2800">
                <a:latin typeface="Times New Roman" panose="02020603050405020304" pitchFamily="18" charset="0"/>
                <a:cs typeface="Times New Roman" panose="02020603050405020304" pitchFamily="18" charset="0"/>
              </a:rPr>
              <a:t>- </a:t>
            </a:r>
            <a:r>
              <a:rPr lang="en-US" altLang="en-US" sz="2800">
                <a:latin typeface="Times New Roman" panose="02020603050405020304" pitchFamily="18" charset="0"/>
                <a:cs typeface="Times New Roman" panose="02020603050405020304" pitchFamily="18" charset="0"/>
              </a:rPr>
              <a:t>charred with </a:t>
            </a:r>
            <a:r>
              <a:rPr lang="en-US" altLang="en-US" sz="2800" smtClean="0">
                <a:latin typeface="Times New Roman" panose="02020603050405020304" pitchFamily="18" charset="0"/>
                <a:cs typeface="Times New Roman" panose="02020603050405020304" pitchFamily="18" charset="0"/>
              </a:rPr>
              <a:t>eschar</a:t>
            </a:r>
          </a:p>
          <a:p>
            <a:pPr lvl="1"/>
            <a:endParaRPr lang="en-US" altLang="en-US" sz="2800">
              <a:latin typeface="Times New Roman" panose="02020603050405020304" pitchFamily="18" charset="0"/>
              <a:cs typeface="Times New Roman" panose="02020603050405020304" pitchFamily="18" charset="0"/>
            </a:endParaRPr>
          </a:p>
          <a:p>
            <a:pPr lvl="1"/>
            <a:endParaRPr lang="sr-Cyrl-R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General principles of burns treatment</a:t>
            </a:r>
            <a:endParaRPr lang="en-US" alt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2782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a:extLst>
              <a:ext uri="{FF2B5EF4-FFF2-40B4-BE49-F238E27FC236}">
                <a16:creationId xmlns:a16="http://schemas.microsoft.com/office/drawing/2014/main" xmlns="" id="{A3489048-7752-4AB1-92A5-AE3C37567D5E}"/>
              </a:ext>
            </a:extLst>
          </p:cNvPr>
          <p:cNvSpPr>
            <a:spLocks noGrp="1"/>
          </p:cNvSpPr>
          <p:nvPr>
            <p:ph idx="1"/>
          </p:nvPr>
        </p:nvSpPr>
        <p:spPr>
          <a:xfrm>
            <a:off x="926977" y="1168678"/>
            <a:ext cx="10515600" cy="4584052"/>
          </a:xfrm>
        </p:spPr>
        <p:txBody>
          <a:bodyPr/>
          <a:lstStyle/>
          <a:p>
            <a:pPr marL="0" indent="0" eaLnBrk="1" hangingPunct="1">
              <a:buNone/>
            </a:pPr>
            <a:r>
              <a:rPr lang="en-US" altLang="en-US" sz="3600" b="1" smtClean="0">
                <a:latin typeface="Times New Roman" panose="02020603050405020304" pitchFamily="18" charset="0"/>
                <a:cs typeface="Times New Roman" panose="02020603050405020304" pitchFamily="18" charset="0"/>
              </a:rPr>
              <a:t>Frostbites</a:t>
            </a:r>
            <a:endParaRPr lang="en-US" altLang="en-US" sz="3600" b="1" i="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Caused by low temperatures</a:t>
            </a:r>
            <a:r>
              <a:rPr lang="sr-Cyrl-RS" altLang="en-US" smtClean="0">
                <a:latin typeface="Times New Roman" panose="02020603050405020304" pitchFamily="18" charset="0"/>
                <a:cs typeface="Times New Roman" panose="02020603050405020304" pitchFamily="18" charset="0"/>
              </a:rPr>
              <a:t>.</a:t>
            </a:r>
            <a:r>
              <a:rPr lang="en-US" altLang="en-US" smtClean="0">
                <a:latin typeface="Times New Roman" panose="02020603050405020304" pitchFamily="18" charset="0"/>
                <a:cs typeface="Times New Roman" panose="02020603050405020304" pitchFamily="18" charset="0"/>
              </a:rPr>
              <a:t> </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Auricle is exposed thus susceptible to frostbites. Wind and humidity increase effects of low temperatures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Low temperature causes prolonged vasoconstriction, followed by capillary dilatation. Auricle becomes red, than pale and finally livid </a:t>
            </a:r>
            <a:r>
              <a:rPr lang="sr-Cyrl-RS" altLang="en-US" smtClean="0">
                <a:latin typeface="Times New Roman" panose="02020603050405020304" pitchFamily="18" charset="0"/>
                <a:cs typeface="Times New Roman" panose="02020603050405020304" pitchFamily="18" charset="0"/>
              </a:rPr>
              <a:t>- </a:t>
            </a:r>
            <a:r>
              <a:rPr lang="en-US" altLang="en-US" b="1">
                <a:latin typeface="Times New Roman" panose="02020603050405020304" pitchFamily="18" charset="0"/>
                <a:cs typeface="Times New Roman" panose="02020603050405020304" pitchFamily="18" charset="0"/>
              </a:rPr>
              <a:t>I </a:t>
            </a:r>
            <a:r>
              <a:rPr lang="en-US" altLang="en-US" b="1" smtClean="0">
                <a:latin typeface="Times New Roman" panose="02020603050405020304" pitchFamily="18" charset="0"/>
                <a:cs typeface="Times New Roman" panose="02020603050405020304" pitchFamily="18" charset="0"/>
              </a:rPr>
              <a:t>grade</a:t>
            </a:r>
            <a:endParaRPr lang="en-US" alt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4798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a:extLst>
              <a:ext uri="{FF2B5EF4-FFF2-40B4-BE49-F238E27FC236}">
                <a16:creationId xmlns:a16="http://schemas.microsoft.com/office/drawing/2014/main" xmlns="" id="{E7DD4E2A-9B93-43B2-878F-6904FFCE1BF1}"/>
              </a:ext>
            </a:extLst>
          </p:cNvPr>
          <p:cNvSpPr>
            <a:spLocks noGrp="1"/>
          </p:cNvSpPr>
          <p:nvPr>
            <p:ph idx="1"/>
          </p:nvPr>
        </p:nvSpPr>
        <p:spPr>
          <a:xfrm>
            <a:off x="1069020" y="1124289"/>
            <a:ext cx="10515600" cy="4351338"/>
          </a:xfrm>
        </p:spPr>
        <p:txBody>
          <a:bodyPr>
            <a:normAutofit/>
          </a:bodyPr>
          <a:lstStyle/>
          <a:p>
            <a:pPr marL="0" indent="0" eaLnBrk="1" hangingPunct="1">
              <a:buNone/>
            </a:pPr>
            <a:r>
              <a:rPr lang="en-US" altLang="en-US" b="1">
                <a:latin typeface="Times New Roman" panose="02020603050405020304" pitchFamily="18" charset="0"/>
                <a:cs typeface="Times New Roman" panose="02020603050405020304" pitchFamily="18" charset="0"/>
              </a:rPr>
              <a:t>II </a:t>
            </a:r>
            <a:r>
              <a:rPr lang="en-US" altLang="en-US" b="1" smtClean="0">
                <a:latin typeface="Times New Roman" panose="02020603050405020304" pitchFamily="18" charset="0"/>
                <a:cs typeface="Times New Roman" panose="02020603050405020304" pitchFamily="18" charset="0"/>
              </a:rPr>
              <a:t>grade</a:t>
            </a:r>
            <a:endParaRPr lang="en-US" altLang="en-US" b="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Blisters, swelling and cyanotic </a:t>
            </a:r>
            <a:r>
              <a:rPr lang="en-US" altLang="en-US" err="1" smtClean="0">
                <a:latin typeface="Times New Roman" panose="02020603050405020304" pitchFamily="18" charset="0"/>
                <a:cs typeface="Times New Roman" panose="02020603050405020304" pitchFamily="18" charset="0"/>
              </a:rPr>
              <a:t>aurcle</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Patient can feel pain, but auricle can also be completely numb</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marL="0" indent="0" eaLnBrk="1" hangingPunct="1">
              <a:buNone/>
            </a:pPr>
            <a:r>
              <a:rPr lang="en-US" altLang="en-US" b="1">
                <a:latin typeface="Times New Roman" panose="02020603050405020304" pitchFamily="18" charset="0"/>
                <a:cs typeface="Times New Roman" panose="02020603050405020304" pitchFamily="18" charset="0"/>
              </a:rPr>
              <a:t>III </a:t>
            </a:r>
            <a:r>
              <a:rPr lang="en-US" altLang="en-US" b="1" smtClean="0">
                <a:latin typeface="Times New Roman" panose="02020603050405020304" pitchFamily="18" charset="0"/>
                <a:cs typeface="Times New Roman" panose="02020603050405020304" pitchFamily="18" charset="0"/>
              </a:rPr>
              <a:t>grade</a:t>
            </a:r>
            <a:endParaRPr lang="en-US" altLang="en-US" b="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Destruction of all auricle tissues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Dystrophic calcifications of auricle cartilage appear. </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Auricle hardens</a:t>
            </a:r>
            <a:r>
              <a:rPr lang="sr-Cyrl-RS" altLang="en-US" smtClean="0">
                <a:latin typeface="Times New Roman" panose="02020603050405020304" pitchFamily="18" charset="0"/>
                <a:cs typeface="Times New Roman" panose="02020603050405020304" pitchFamily="18" charset="0"/>
              </a:rPr>
              <a:t>.</a:t>
            </a:r>
            <a:r>
              <a:rPr lang="en-US" altLang="en-US" smtClean="0">
                <a:latin typeface="Times New Roman" panose="02020603050405020304" pitchFamily="18" charset="0"/>
                <a:cs typeface="Times New Roman" panose="02020603050405020304" pitchFamily="18" charset="0"/>
              </a:rPr>
              <a:t> </a:t>
            </a:r>
            <a:endParaRPr lang="en-US" alt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360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a:extLst>
              <a:ext uri="{FF2B5EF4-FFF2-40B4-BE49-F238E27FC236}">
                <a16:creationId xmlns:a16="http://schemas.microsoft.com/office/drawing/2014/main" xmlns="" id="{BCCB62BD-6115-415F-B15B-3969FE523248}"/>
              </a:ext>
            </a:extLst>
          </p:cNvPr>
          <p:cNvSpPr>
            <a:spLocks noGrp="1"/>
          </p:cNvSpPr>
          <p:nvPr>
            <p:ph idx="1"/>
          </p:nvPr>
        </p:nvSpPr>
        <p:spPr>
          <a:xfrm>
            <a:off x="928254" y="1614054"/>
            <a:ext cx="9975273" cy="4246418"/>
          </a:xfrm>
        </p:spPr>
        <p:txBody>
          <a:bodyPr>
            <a:normAutofit/>
          </a:bodyPr>
          <a:lstStyle/>
          <a:p>
            <a:pPr eaLnBrk="1" hangingPunct="1">
              <a:defRPr/>
            </a:pPr>
            <a:r>
              <a:rPr lang="en-US" altLang="en-US" smtClean="0">
                <a:latin typeface="Times New Roman" panose="02020603050405020304" pitchFamily="18" charset="0"/>
                <a:cs typeface="Times New Roman" panose="02020603050405020304" pitchFamily="18" charset="0"/>
              </a:rPr>
              <a:t>Depends of the grade</a:t>
            </a:r>
            <a:endParaRPr lang="sr-Cyrl-RS" altLang="en-US">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defRPr/>
            </a:pPr>
            <a:r>
              <a:rPr lang="en-US" altLang="en-US" b="1">
                <a:latin typeface="Times New Roman" panose="02020603050405020304" pitchFamily="18" charset="0"/>
                <a:cs typeface="Times New Roman" panose="02020603050405020304" pitchFamily="18" charset="0"/>
              </a:rPr>
              <a:t>I </a:t>
            </a:r>
            <a:r>
              <a:rPr lang="en-US" altLang="en-US" b="1" smtClean="0">
                <a:latin typeface="Times New Roman" panose="02020603050405020304" pitchFamily="18" charset="0"/>
                <a:cs typeface="Times New Roman" panose="02020603050405020304" pitchFamily="18" charset="0"/>
              </a:rPr>
              <a:t>grade  </a:t>
            </a:r>
            <a:r>
              <a:rPr lang="sr-Cyrl-RS" altLang="en-US" b="1">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mild rewarming up to 38 </a:t>
            </a:r>
            <a:r>
              <a:rPr lang="en-US" altLang="en-US">
                <a:latin typeface="Times New Roman" panose="02020603050405020304" pitchFamily="18" charset="0"/>
                <a:cs typeface="Times New Roman" panose="02020603050405020304" pitchFamily="18" charset="0"/>
              </a:rPr>
              <a:t>˚</a:t>
            </a:r>
          </a:p>
          <a:p>
            <a:pPr>
              <a:buNone/>
              <a:defRPr/>
            </a:pPr>
            <a:r>
              <a:rPr lang="en-US" altLang="en-US">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Further </a:t>
            </a:r>
            <a:r>
              <a:rPr lang="en-US" altLang="en-US">
                <a:latin typeface="Times New Roman" panose="02020603050405020304" pitchFamily="18" charset="0"/>
                <a:cs typeface="Times New Roman" panose="02020603050405020304" pitchFamily="18" charset="0"/>
              </a:rPr>
              <a:t>r</a:t>
            </a:r>
            <a:r>
              <a:rPr lang="en-US" altLang="en-US" smtClean="0">
                <a:latin typeface="Times New Roman" panose="02020603050405020304" pitchFamily="18" charset="0"/>
                <a:cs typeface="Times New Roman" panose="02020603050405020304" pitchFamily="18" charset="0"/>
              </a:rPr>
              <a:t>ewarming </a:t>
            </a:r>
            <a:r>
              <a:rPr lang="en-US" altLang="en-US">
                <a:latin typeface="Times New Roman" panose="02020603050405020304" pitchFamily="18" charset="0"/>
                <a:cs typeface="Times New Roman" panose="02020603050405020304" pitchFamily="18" charset="0"/>
              </a:rPr>
              <a:t>causes tissue damage through reperfusion </a:t>
            </a:r>
            <a:r>
              <a:rPr lang="en-US" altLang="en-US" smtClean="0">
                <a:latin typeface="Times New Roman" panose="02020603050405020304" pitchFamily="18" charset="0"/>
                <a:cs typeface="Times New Roman" panose="02020603050405020304" pitchFamily="18" charset="0"/>
              </a:rPr>
              <a:t>injury.  Auricle should not be massaged. </a:t>
            </a:r>
            <a:endParaRPr lang="sr-Cyrl-RS" altLang="en-US"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defRPr/>
            </a:pPr>
            <a:r>
              <a:rPr lang="en-US" altLang="en-US" b="1" smtClean="0">
                <a:latin typeface="Times New Roman" panose="02020603050405020304" pitchFamily="18" charset="0"/>
                <a:cs typeface="Times New Roman" panose="02020603050405020304" pitchFamily="18" charset="0"/>
              </a:rPr>
              <a:t>II  grade </a:t>
            </a:r>
            <a:r>
              <a:rPr lang="sr-Cyrl-RS" altLang="en-US" b="1"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Sterile bandage should be placed on auricle as a prevention of the infections.</a:t>
            </a:r>
          </a:p>
          <a:p>
            <a:pPr eaLnBrk="1" hangingPunct="1">
              <a:buFont typeface="Wingdings" panose="05000000000000000000" pitchFamily="2" charset="2"/>
              <a:buChar char="Ø"/>
              <a:defRPr/>
            </a:pPr>
            <a:r>
              <a:rPr lang="en-US" altLang="en-US" b="1" smtClean="0">
                <a:latin typeface="Times New Roman" panose="02020603050405020304" pitchFamily="18" charset="0"/>
                <a:cs typeface="Times New Roman" panose="02020603050405020304" pitchFamily="18" charset="0"/>
              </a:rPr>
              <a:t>III  grade </a:t>
            </a:r>
            <a:r>
              <a:rPr lang="sr-Cyrl-RS" altLang="en-US" b="1"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Surgical removal of damaged tissue. </a:t>
            </a:r>
            <a:endParaRPr lang="sr-Cyrl-RS" altLang="en-US">
              <a:latin typeface="Times New Roman" panose="02020603050405020304" pitchFamily="18" charset="0"/>
              <a:cs typeface="Times New Roman" panose="02020603050405020304" pitchFamily="18" charset="0"/>
            </a:endParaRPr>
          </a:p>
          <a:p>
            <a:pPr marL="109537" indent="0">
              <a:buNone/>
              <a:defRPr/>
            </a:pPr>
            <a:r>
              <a:rPr lang="en-US" altLang="en-US" smtClean="0">
                <a:latin typeface="Times New Roman" panose="02020603050405020304" pitchFamily="18" charset="0"/>
                <a:cs typeface="Times New Roman" panose="02020603050405020304" pitchFamily="18" charset="0"/>
              </a:rPr>
              <a:t>Reconstructive surgery should be postponed until tissue is fully healed. </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242D7AE7-32C0-4E4C-B69A-C12749576606}"/>
              </a:ext>
            </a:extLst>
          </p:cNvPr>
          <p:cNvSpPr>
            <a:spLocks noGrp="1"/>
          </p:cNvSpPr>
          <p:nvPr>
            <p:ph type="title"/>
          </p:nvPr>
        </p:nvSpPr>
        <p:spPr>
          <a:xfrm>
            <a:off x="928254" y="563347"/>
            <a:ext cx="8229600" cy="868362"/>
          </a:xfrm>
        </p:spPr>
        <p:txBody>
          <a:bodyPr>
            <a:normAutofit/>
          </a:bodyPr>
          <a:lstStyle/>
          <a:p>
            <a:pPr>
              <a:defRPr/>
            </a:pPr>
            <a:r>
              <a:rPr lang="en-US" sz="3200" b="1" smtClean="0">
                <a:latin typeface="Times New Roman" pitchFamily="18" charset="0"/>
                <a:cs typeface="Times New Roman" pitchFamily="18" charset="0"/>
              </a:rPr>
              <a:t>Treatment of auricle frostbites</a:t>
            </a:r>
            <a:endParaRPr lang="en-US" sz="3200" b="1">
              <a:latin typeface="Times New Roman" pitchFamily="18" charset="0"/>
              <a:cs typeface="Times New Roman" pitchFamily="18" charset="0"/>
            </a:endParaRPr>
          </a:p>
        </p:txBody>
      </p:sp>
    </p:spTree>
    <p:extLst>
      <p:ext uri="{BB962C8B-B14F-4D97-AF65-F5344CB8AC3E}">
        <p14:creationId xmlns:p14="http://schemas.microsoft.com/office/powerpoint/2010/main" val="3249367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a:extLst>
              <a:ext uri="{FF2B5EF4-FFF2-40B4-BE49-F238E27FC236}">
                <a16:creationId xmlns:a16="http://schemas.microsoft.com/office/drawing/2014/main" xmlns="" id="{A77960DD-03E9-4300-80FC-6E6F02DDD3AA}"/>
              </a:ext>
            </a:extLst>
          </p:cNvPr>
          <p:cNvSpPr>
            <a:spLocks noGrp="1"/>
          </p:cNvSpPr>
          <p:nvPr>
            <p:ph idx="1"/>
          </p:nvPr>
        </p:nvSpPr>
        <p:spPr>
          <a:xfrm>
            <a:off x="838200" y="1905001"/>
            <a:ext cx="9448800" cy="3090863"/>
          </a:xfrm>
        </p:spPr>
        <p:txBody>
          <a:bodyPr/>
          <a:lstStyle/>
          <a:p>
            <a:pPr eaLnBrk="1" hangingPunct="1"/>
            <a:r>
              <a:rPr lang="en-US" altLang="en-US" smtClean="0">
                <a:latin typeface="Times New Roman" panose="02020603050405020304" pitchFamily="18" charset="0"/>
                <a:cs typeface="Times New Roman" panose="02020603050405020304" pitchFamily="18" charset="0"/>
              </a:rPr>
              <a:t>Anatomic position protects external ear canal from accidental injuries. </a:t>
            </a:r>
            <a:endParaRPr lang="en-US" altLang="en-US">
              <a:latin typeface="Times New Roman" panose="02020603050405020304" pitchFamily="18" charset="0"/>
              <a:cs typeface="Times New Roman" panose="02020603050405020304" pitchFamily="18" charset="0"/>
            </a:endParaRPr>
          </a:p>
          <a:p>
            <a:pPr eaLnBrk="1" hangingPunct="1"/>
            <a:r>
              <a:rPr lang="en-US" altLang="en-US" b="1" smtClean="0">
                <a:latin typeface="Times New Roman" panose="02020603050405020304" pitchFamily="18" charset="0"/>
                <a:cs typeface="Times New Roman" panose="02020603050405020304" pitchFamily="18" charset="0"/>
              </a:rPr>
              <a:t>Direct</a:t>
            </a:r>
            <a:r>
              <a:rPr lang="en-US" altLang="en-US" smtClean="0">
                <a:latin typeface="Times New Roman" panose="02020603050405020304" pitchFamily="18" charset="0"/>
                <a:cs typeface="Times New Roman" panose="02020603050405020304" pitchFamily="18" charset="0"/>
              </a:rPr>
              <a:t>: picking ear, extraction of foreign bodies or cerumen.</a:t>
            </a:r>
          </a:p>
          <a:p>
            <a:pPr eaLnBrk="1" hangingPunct="1"/>
            <a:r>
              <a:rPr lang="en-US" altLang="en-US" b="1" smtClean="0">
                <a:latin typeface="Times New Roman" panose="02020603050405020304" pitchFamily="18" charset="0"/>
                <a:cs typeface="Times New Roman" panose="02020603050405020304" pitchFamily="18" charset="0"/>
              </a:rPr>
              <a:t>Indirect</a:t>
            </a:r>
            <a:r>
              <a:rPr lang="en-US" altLang="en-US" smtClean="0">
                <a:latin typeface="Times New Roman" panose="02020603050405020304" pitchFamily="18" charset="0"/>
                <a:cs typeface="Times New Roman" panose="02020603050405020304" pitchFamily="18" charset="0"/>
              </a:rPr>
              <a:t>:</a:t>
            </a:r>
            <a:r>
              <a:rPr lang="sr-Cyrl-RS" altLang="en-US"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Fractures of scull base, temporal bone, and other head injuries. </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4AC9EFCC-E8D1-4D07-AE69-DF992566FDBD}"/>
              </a:ext>
            </a:extLst>
          </p:cNvPr>
          <p:cNvSpPr>
            <a:spLocks noGrp="1"/>
          </p:cNvSpPr>
          <p:nvPr>
            <p:ph type="title"/>
          </p:nvPr>
        </p:nvSpPr>
        <p:spPr/>
        <p:txBody>
          <a:bodyPr>
            <a:normAutofit/>
          </a:bodyPr>
          <a:lstStyle/>
          <a:p>
            <a:pPr>
              <a:defRPr/>
            </a:pPr>
            <a:r>
              <a:rPr lang="en-US" smtClean="0">
                <a:latin typeface="Times New Roman" pitchFamily="18" charset="0"/>
                <a:cs typeface="Times New Roman" pitchFamily="18" charset="0"/>
              </a:rPr>
              <a:t>Injuries of external ear canal</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441904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a:extLst>
              <a:ext uri="{FF2B5EF4-FFF2-40B4-BE49-F238E27FC236}">
                <a16:creationId xmlns:a16="http://schemas.microsoft.com/office/drawing/2014/main" xmlns="" id="{FA6F74AB-051C-4D85-80FF-AC4214883D48}"/>
              </a:ext>
            </a:extLst>
          </p:cNvPr>
          <p:cNvSpPr>
            <a:spLocks noGrp="1"/>
          </p:cNvSpPr>
          <p:nvPr>
            <p:ph idx="1"/>
          </p:nvPr>
        </p:nvSpPr>
        <p:spPr>
          <a:xfrm>
            <a:off x="710482" y="887747"/>
            <a:ext cx="11055927" cy="4525963"/>
          </a:xfrm>
        </p:spPr>
        <p:txBody>
          <a:bodyPr>
            <a:normAutofit/>
          </a:bodyPr>
          <a:lstStyle/>
          <a:p>
            <a:pPr eaLnBrk="1" hangingPunct="1"/>
            <a:r>
              <a:rPr lang="en-US" altLang="en-US" smtClean="0">
                <a:latin typeface="Times New Roman" panose="02020603050405020304" pitchFamily="18" charset="0"/>
                <a:cs typeface="Times New Roman" panose="02020603050405020304" pitchFamily="18" charset="0"/>
              </a:rPr>
              <a:t>Different types of injuries, from skin lacerations to fractures of bony walls of canal</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Skin of external ear canal is very vulnerable.</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Small lacerations lead to pain and hemorrhage, which can cause coagulum that can lead to impaired hearing. </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Infection can cause severe pain and can lead to further inflammation of external ear canal. </a:t>
            </a:r>
            <a:endParaRPr lang="sr-Latn-RS" altLang="en-US">
              <a:latin typeface="Times New Roman" panose="02020603050405020304" pitchFamily="18" charset="0"/>
              <a:cs typeface="Times New Roman" panose="02020603050405020304" pitchFamily="18" charset="0"/>
            </a:endParaRPr>
          </a:p>
          <a:p>
            <a:pPr eaLnBrk="1" hangingPunct="1"/>
            <a:r>
              <a:rPr lang="en-US" altLang="en-US" sz="3600" smtClean="0">
                <a:latin typeface="Times New Roman" panose="02020603050405020304" pitchFamily="18" charset="0"/>
                <a:cs typeface="Times New Roman" panose="02020603050405020304" pitchFamily="18" charset="0"/>
              </a:rPr>
              <a:t>Treatment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Prevention of the infection, and treatment of resulting infection</a:t>
            </a:r>
            <a:endParaRPr lang="en-US" altLang="en-US">
              <a:latin typeface="Times New Roman" panose="02020603050405020304" pitchFamily="18" charset="0"/>
              <a:cs typeface="Times New Roman" panose="02020603050405020304" pitchFamily="18" charset="0"/>
            </a:endParaRPr>
          </a:p>
          <a:p>
            <a:pPr eaLnBrk="1" hangingPunct="1"/>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CBB09409-F884-4C50-AC05-82D16E3EECA6}"/>
              </a:ext>
            </a:extLst>
          </p:cNvPr>
          <p:cNvSpPr>
            <a:spLocks noGrp="1"/>
          </p:cNvSpPr>
          <p:nvPr>
            <p:ph type="title"/>
          </p:nvPr>
        </p:nvSpPr>
        <p:spPr/>
        <p:txBody>
          <a:bodyPr/>
          <a:lstStyle/>
          <a:p>
            <a:pPr>
              <a:defRPr/>
            </a:pPr>
            <a:r>
              <a:rPr lang="en-US"/>
              <a:t> </a:t>
            </a:r>
          </a:p>
        </p:txBody>
      </p:sp>
    </p:spTree>
    <p:extLst>
      <p:ext uri="{BB962C8B-B14F-4D97-AF65-F5344CB8AC3E}">
        <p14:creationId xmlns:p14="http://schemas.microsoft.com/office/powerpoint/2010/main" val="2720200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a:extLst>
              <a:ext uri="{FF2B5EF4-FFF2-40B4-BE49-F238E27FC236}">
                <a16:creationId xmlns:a16="http://schemas.microsoft.com/office/drawing/2014/main" xmlns="" id="{98651135-7F10-4ADA-9E35-2441BC5CCA06}"/>
              </a:ext>
            </a:extLst>
          </p:cNvPr>
          <p:cNvSpPr>
            <a:spLocks noGrp="1"/>
          </p:cNvSpPr>
          <p:nvPr>
            <p:ph idx="1"/>
          </p:nvPr>
        </p:nvSpPr>
        <p:spPr>
          <a:xfrm>
            <a:off x="990600" y="1774236"/>
            <a:ext cx="10210799" cy="3963698"/>
          </a:xfrm>
        </p:spPr>
        <p:txBody>
          <a:bodyPr/>
          <a:lstStyle/>
          <a:p>
            <a:pPr eaLnBrk="1" hangingPunct="1"/>
            <a:r>
              <a:rPr lang="en-US" altLang="en-US" err="1" smtClean="0">
                <a:latin typeface="Times New Roman" panose="02020603050405020304" pitchFamily="18" charset="0"/>
                <a:cs typeface="Times New Roman" panose="02020603050405020304" pitchFamily="18" charset="0"/>
              </a:rPr>
              <a:t>Occure</a:t>
            </a:r>
            <a:r>
              <a:rPr lang="en-US" altLang="en-US" smtClean="0">
                <a:latin typeface="Times New Roman" panose="02020603050405020304" pitchFamily="18" charset="0"/>
                <a:cs typeface="Times New Roman" panose="02020603050405020304" pitchFamily="18" charset="0"/>
              </a:rPr>
              <a:t> as part of head injuries</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Direct or indirect mechanical force in traffic accidents.</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Isolated or combined with injuries of external and inner ear. </a:t>
            </a:r>
          </a:p>
          <a:p>
            <a:pPr eaLnBrk="1" hangingPunct="1"/>
            <a:r>
              <a:rPr lang="en-US" altLang="en-US" smtClean="0">
                <a:latin typeface="Times New Roman" panose="02020603050405020304" pitchFamily="18" charset="0"/>
                <a:cs typeface="Times New Roman" panose="02020603050405020304" pitchFamily="18" charset="0"/>
              </a:rPr>
              <a:t>Injuries of the tympanic membrane, </a:t>
            </a:r>
            <a:r>
              <a:rPr lang="en-US" altLang="en-US" err="1" smtClean="0">
                <a:latin typeface="Times New Roman" panose="02020603050405020304" pitchFamily="18" charset="0"/>
                <a:cs typeface="Times New Roman" panose="02020603050405020304" pitchFamily="18" charset="0"/>
              </a:rPr>
              <a:t>ossicles</a:t>
            </a:r>
            <a:r>
              <a:rPr lang="en-US" altLang="en-US" smtClean="0">
                <a:latin typeface="Times New Roman" panose="02020603050405020304" pitchFamily="18" charset="0"/>
                <a:cs typeface="Times New Roman" panose="02020603050405020304" pitchFamily="18" charset="0"/>
              </a:rPr>
              <a:t>, walls of tympanic cavity and its content. </a:t>
            </a:r>
            <a:r>
              <a:rPr lang="sr-Cyrl-RS" altLang="en-US" smtClean="0">
                <a:latin typeface="Times New Roman" panose="02020603050405020304" pitchFamily="18" charset="0"/>
                <a:cs typeface="Times New Roman" panose="02020603050405020304" pitchFamily="18" charset="0"/>
              </a:rPr>
              <a:t> </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A4F092A3-0086-4B28-86BC-93386C32FDD4}"/>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Injuries of the middle ear</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1999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6ECF00-A6CF-4569-B91E-B626F3A53BC5}"/>
              </a:ext>
            </a:extLst>
          </p:cNvPr>
          <p:cNvSpPr>
            <a:spLocks noGrp="1"/>
          </p:cNvSpPr>
          <p:nvPr>
            <p:ph type="ctrTitle"/>
          </p:nvPr>
        </p:nvSpPr>
        <p:spPr>
          <a:xfrm>
            <a:off x="1905000" y="1371599"/>
            <a:ext cx="7772400" cy="2143957"/>
          </a:xfrm>
        </p:spPr>
        <p:txBody>
          <a:bodyPr>
            <a:normAutofit/>
          </a:bodyPr>
          <a:lstStyle/>
          <a:p>
            <a:pPr>
              <a:defRPr/>
            </a:pPr>
            <a:r>
              <a:rPr lang="en-US" sz="8000" b="1" smtClean="0">
                <a:latin typeface="Times New Roman" pitchFamily="18" charset="0"/>
                <a:cs typeface="Times New Roman" pitchFamily="18" charset="0"/>
              </a:rPr>
              <a:t>Ear trauma</a:t>
            </a:r>
            <a:endParaRPr lang="en-US" sz="8000" b="1">
              <a:latin typeface="Times New Roman" pitchFamily="18" charset="0"/>
              <a:cs typeface="Times New Roman" pitchFamily="18" charset="0"/>
            </a:endParaRPr>
          </a:p>
        </p:txBody>
      </p:sp>
    </p:spTree>
    <p:extLst>
      <p:ext uri="{BB962C8B-B14F-4D97-AF65-F5344CB8AC3E}">
        <p14:creationId xmlns:p14="http://schemas.microsoft.com/office/powerpoint/2010/main" val="2346520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a:extLst>
              <a:ext uri="{FF2B5EF4-FFF2-40B4-BE49-F238E27FC236}">
                <a16:creationId xmlns:a16="http://schemas.microsoft.com/office/drawing/2014/main" xmlns="" id="{CC02020E-2819-4D50-A709-3BEAD68D3709}"/>
              </a:ext>
            </a:extLst>
          </p:cNvPr>
          <p:cNvSpPr>
            <a:spLocks noGrp="1"/>
          </p:cNvSpPr>
          <p:nvPr>
            <p:ph idx="1"/>
          </p:nvPr>
        </p:nvSpPr>
        <p:spPr>
          <a:xfrm>
            <a:off x="838200" y="1649413"/>
            <a:ext cx="9836727" cy="4843462"/>
          </a:xfrm>
        </p:spPr>
        <p:txBody>
          <a:bodyPr>
            <a:normAutofit/>
          </a:bodyPr>
          <a:lstStyle/>
          <a:p>
            <a:pPr marL="0" indent="0" eaLnBrk="1" hangingPunct="1">
              <a:buNone/>
            </a:pPr>
            <a:r>
              <a:rPr lang="en-US" altLang="en-US" sz="3200" b="1" smtClean="0">
                <a:latin typeface="Times New Roman" panose="02020603050405020304" pitchFamily="18" charset="0"/>
                <a:cs typeface="Times New Roman" panose="02020603050405020304" pitchFamily="18" charset="0"/>
              </a:rPr>
              <a:t>Direct injuries of tympanic membrane</a:t>
            </a:r>
            <a:endParaRPr lang="en-US" altLang="en-US" sz="3200" b="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Ear irrigation</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Improvised extraction of foreign body from external ear canal. </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Ear picking.</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Hot metal (welders)</a:t>
            </a:r>
          </a:p>
          <a:p>
            <a:pPr eaLnBrk="1" hangingPunct="1"/>
            <a:r>
              <a:rPr lang="en-US" altLang="en-US" smtClean="0">
                <a:latin typeface="Times New Roman" panose="02020603050405020304" pitchFamily="18" charset="0"/>
                <a:cs typeface="Times New Roman" panose="02020603050405020304" pitchFamily="18" charset="0"/>
              </a:rPr>
              <a:t>Chemical injuries</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5F353426-85D6-4FBE-BC72-A990313B5E57}"/>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Injuries of tympanic membrane</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1428310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a:extLst>
              <a:ext uri="{FF2B5EF4-FFF2-40B4-BE49-F238E27FC236}">
                <a16:creationId xmlns:a16="http://schemas.microsoft.com/office/drawing/2014/main" xmlns="" id="{5E2DCCA4-9853-4C5F-9933-50602BEDBCC0}"/>
              </a:ext>
            </a:extLst>
          </p:cNvPr>
          <p:cNvSpPr>
            <a:spLocks noGrp="1"/>
          </p:cNvSpPr>
          <p:nvPr>
            <p:ph idx="1"/>
          </p:nvPr>
        </p:nvSpPr>
        <p:spPr>
          <a:xfrm>
            <a:off x="838200" y="1648072"/>
            <a:ext cx="10716491" cy="4351338"/>
          </a:xfrm>
        </p:spPr>
        <p:txBody>
          <a:bodyPr/>
          <a:lstStyle/>
          <a:p>
            <a:pPr marL="0" indent="0" eaLnBrk="1" hangingPunct="1">
              <a:buNone/>
            </a:pPr>
            <a:r>
              <a:rPr lang="en-US" altLang="en-US" b="1" smtClean="0">
                <a:latin typeface="Times New Roman" panose="02020603050405020304" pitchFamily="18" charset="0"/>
                <a:cs typeface="Times New Roman" panose="02020603050405020304" pitchFamily="18" charset="0"/>
              </a:rPr>
              <a:t>Anamnesis</a:t>
            </a:r>
            <a:endParaRPr lang="en-US" altLang="en-US" b="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Pain, impaired hearing, tinnitus, vertigo.</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In severe cases bleeding.</a:t>
            </a:r>
            <a:endParaRPr lang="en-US" altLang="en-US">
              <a:latin typeface="Times New Roman" panose="02020603050405020304" pitchFamily="18" charset="0"/>
              <a:cs typeface="Times New Roman" panose="02020603050405020304" pitchFamily="18" charset="0"/>
            </a:endParaRPr>
          </a:p>
          <a:p>
            <a:pPr marL="0" indent="0" eaLnBrk="1" hangingPunct="1">
              <a:buNone/>
            </a:pPr>
            <a:r>
              <a:rPr lang="en-US" altLang="en-US" b="1" smtClean="0">
                <a:latin typeface="Times New Roman" panose="02020603050405020304" pitchFamily="18" charset="0"/>
                <a:cs typeface="Times New Roman" panose="02020603050405020304" pitchFamily="18" charset="0"/>
              </a:rPr>
              <a:t>Otoscopy</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Rupture in pars </a:t>
            </a:r>
            <a:r>
              <a:rPr lang="en-US" altLang="en-US" err="1" smtClean="0">
                <a:latin typeface="Times New Roman" panose="02020603050405020304" pitchFamily="18" charset="0"/>
                <a:cs typeface="Times New Roman" panose="02020603050405020304" pitchFamily="18" charset="0"/>
              </a:rPr>
              <a:t>tensa</a:t>
            </a:r>
            <a:r>
              <a:rPr lang="en-US" altLang="en-US" smtClean="0">
                <a:latin typeface="Times New Roman" panose="02020603050405020304" pitchFamily="18" charset="0"/>
                <a:cs typeface="Times New Roman" panose="02020603050405020304" pitchFamily="18" charset="0"/>
              </a:rPr>
              <a:t> of tympanic membrane</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Edges of rupture are irregular, with hematomas. </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Audiometry shows conductive hearing loss, unless inner ear is also injured.</a:t>
            </a:r>
            <a:endParaRPr lang="en-US" altLang="en-US" sz="2400"/>
          </a:p>
        </p:txBody>
      </p:sp>
      <p:sp>
        <p:nvSpPr>
          <p:cNvPr id="3" name="Title 2">
            <a:extLst>
              <a:ext uri="{FF2B5EF4-FFF2-40B4-BE49-F238E27FC236}">
                <a16:creationId xmlns:a16="http://schemas.microsoft.com/office/drawing/2014/main" xmlns="" id="{FA5CED92-73D5-48AD-964A-DEC55207C43D}"/>
              </a:ext>
            </a:extLst>
          </p:cNvPr>
          <p:cNvSpPr>
            <a:spLocks noGrp="1"/>
          </p:cNvSpPr>
          <p:nvPr>
            <p:ph type="title"/>
          </p:nvPr>
        </p:nvSpPr>
        <p:spPr>
          <a:xfrm>
            <a:off x="838200" y="681038"/>
            <a:ext cx="10515600" cy="854800"/>
          </a:xfrm>
        </p:spPr>
        <p:txBody>
          <a:bodyPr>
            <a:normAutofit/>
          </a:bodyPr>
          <a:lstStyle/>
          <a:p>
            <a:pPr>
              <a:defRPr/>
            </a:pPr>
            <a:r>
              <a:rPr lang="en-US" smtClean="0">
                <a:latin typeface="Times New Roman" pitchFamily="18" charset="0"/>
                <a:cs typeface="Times New Roman" pitchFamily="18" charset="0"/>
              </a:rPr>
              <a:t>Diagnosis</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3282920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descr="Ð ÐµÐ·ÑÐ»ÑÐ°Ñ ÑÐ»Ð¸ÐºÐ° Ð·Ð° bubna opna">
            <a:extLst>
              <a:ext uri="{FF2B5EF4-FFF2-40B4-BE49-F238E27FC236}">
                <a16:creationId xmlns:a16="http://schemas.microsoft.com/office/drawing/2014/main" xmlns="" id="{B7709BF2-CEDB-4180-AC63-FDCAD27E5122}"/>
              </a:ext>
            </a:extLst>
          </p:cNvPr>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sp>
        <p:nvSpPr>
          <p:cNvPr id="31747" name="AutoShape 4" descr="Ð ÐµÐ·ÑÐ»ÑÐ°Ñ ÑÐ»Ð¸ÐºÐ° Ð·Ð° bubna opna">
            <a:extLst>
              <a:ext uri="{FF2B5EF4-FFF2-40B4-BE49-F238E27FC236}">
                <a16:creationId xmlns:a16="http://schemas.microsoft.com/office/drawing/2014/main" xmlns="" id="{E2091E86-7C90-4F35-845C-B22145D0174E}"/>
              </a:ext>
            </a:extLst>
          </p:cNvPr>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sp>
        <p:nvSpPr>
          <p:cNvPr id="31748" name="AutoShape 6" descr="Ð ÐµÐ·ÑÐ»ÑÐ°Ñ ÑÐ»Ð¸ÐºÐ° Ð·Ð° perforatio bubne opne">
            <a:extLst>
              <a:ext uri="{FF2B5EF4-FFF2-40B4-BE49-F238E27FC236}">
                <a16:creationId xmlns:a16="http://schemas.microsoft.com/office/drawing/2014/main" xmlns="" id="{70419354-CFC6-4AB5-B11F-48C575124A1E}"/>
              </a:ext>
            </a:extLst>
          </p:cNvPr>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sp>
        <p:nvSpPr>
          <p:cNvPr id="31749" name="AutoShape 8" descr="Ð ÐµÐ·ÑÐ»ÑÐ°Ñ ÑÐ»Ð¸ÐºÐ° Ð·Ð° perforatio bubne opne">
            <a:extLst>
              <a:ext uri="{FF2B5EF4-FFF2-40B4-BE49-F238E27FC236}">
                <a16:creationId xmlns:a16="http://schemas.microsoft.com/office/drawing/2014/main" xmlns="" id="{58C2A900-510B-4676-9172-18622797EA03}"/>
              </a:ext>
            </a:extLst>
          </p:cNvPr>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pic>
        <p:nvPicPr>
          <p:cNvPr id="31750" name="Picture 10" descr="Ð ÐµÐ·ÑÐ»ÑÐ°Ñ ÑÐ»Ð¸ÐºÐ° Ð·Ð° perforatio bubne opne">
            <a:extLst>
              <a:ext uri="{FF2B5EF4-FFF2-40B4-BE49-F238E27FC236}">
                <a16:creationId xmlns:a16="http://schemas.microsoft.com/office/drawing/2014/main" xmlns="" id="{1DF713F2-6CB9-49E1-9666-B9F93D403F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728" y="1485900"/>
            <a:ext cx="9660898" cy="3886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259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Резултат слика за ruptura membranae tympani">
            <a:extLst>
              <a:ext uri="{FF2B5EF4-FFF2-40B4-BE49-F238E27FC236}">
                <a16:creationId xmlns:a16="http://schemas.microsoft.com/office/drawing/2014/main" xmlns="" id="{885F33CF-09A0-49D9-AA90-3EEF235BDD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4725" y="1420091"/>
            <a:ext cx="3636818" cy="36368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Резултат слика за ruptura membranae tympani">
            <a:extLst>
              <a:ext uri="{FF2B5EF4-FFF2-40B4-BE49-F238E27FC236}">
                <a16:creationId xmlns:a16="http://schemas.microsoft.com/office/drawing/2014/main" xmlns="" id="{5C7B3641-4441-4625-A77A-809389A402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459" y="1385454"/>
            <a:ext cx="3703749" cy="36714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Резултат слика за ruptura membranae tympani">
            <a:extLst>
              <a:ext uri="{FF2B5EF4-FFF2-40B4-BE49-F238E27FC236}">
                <a16:creationId xmlns:a16="http://schemas.microsoft.com/office/drawing/2014/main" xmlns="" id="{5CDDFB77-AFD0-40A7-AD29-7D07205ED7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3128" y="1420090"/>
            <a:ext cx="3685743" cy="3636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369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013EDACB-644A-4816-A2F2-09123D9312ED}"/>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Treatment</a:t>
            </a:r>
            <a:endParaRPr lang="en-US">
              <a:latin typeface="Times New Roman" pitchFamily="18" charset="0"/>
              <a:cs typeface="Times New Roman" pitchFamily="18" charset="0"/>
            </a:endParaRPr>
          </a:p>
        </p:txBody>
      </p:sp>
      <p:sp>
        <p:nvSpPr>
          <p:cNvPr id="32771" name="Content Placeholder 4">
            <a:extLst>
              <a:ext uri="{FF2B5EF4-FFF2-40B4-BE49-F238E27FC236}">
                <a16:creationId xmlns:a16="http://schemas.microsoft.com/office/drawing/2014/main" xmlns="" id="{C4557595-45F9-4268-972E-EEA6FA09D32E}"/>
              </a:ext>
            </a:extLst>
          </p:cNvPr>
          <p:cNvSpPr>
            <a:spLocks noGrp="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Basic principle is prevention of secondary infection</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Antibiotics for seven days, local ear treatment, ear should not get wet. </a:t>
            </a:r>
          </a:p>
          <a:p>
            <a:pPr eaLnBrk="1" hangingPunct="1"/>
            <a:r>
              <a:rPr lang="en-US" altLang="en-US" smtClean="0">
                <a:latin typeface="Times New Roman" panose="02020603050405020304" pitchFamily="18" charset="0"/>
                <a:cs typeface="Times New Roman" panose="02020603050405020304" pitchFamily="18" charset="0"/>
              </a:rPr>
              <a:t>In most cases ruptures heal spontaneously</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If not healed, </a:t>
            </a:r>
            <a:r>
              <a:rPr lang="en-US" altLang="en-US" err="1" smtClean="0">
                <a:latin typeface="Times New Roman" panose="02020603050405020304" pitchFamily="18" charset="0"/>
                <a:cs typeface="Times New Roman" panose="02020603050405020304" pitchFamily="18" charset="0"/>
              </a:rPr>
              <a:t>myringoplasty</a:t>
            </a:r>
            <a:r>
              <a:rPr lang="en-US" altLang="en-US" smtClean="0">
                <a:latin typeface="Times New Roman" panose="02020603050405020304" pitchFamily="18" charset="0"/>
                <a:cs typeface="Times New Roman" panose="02020603050405020304" pitchFamily="18" charset="0"/>
              </a:rPr>
              <a:t> is performed several months after injury</a:t>
            </a:r>
            <a:r>
              <a:rPr lang="sr-Cyrl-RS" altLang="en-US" smtClean="0">
                <a:latin typeface="Times New Roman" panose="02020603050405020304" pitchFamily="18" charset="0"/>
                <a:cs typeface="Times New Roman" panose="02020603050405020304" pitchFamily="18" charset="0"/>
              </a:rPr>
              <a:t>.</a:t>
            </a:r>
            <a:r>
              <a:rPr lang="en-US" altLang="en-US" smtClean="0">
                <a:latin typeface="Times New Roman" panose="02020603050405020304" pitchFamily="18" charset="0"/>
                <a:cs typeface="Times New Roman" panose="02020603050405020304" pitchFamily="18" charset="0"/>
              </a:rPr>
              <a:t> </a:t>
            </a:r>
            <a:endParaRPr lang="en-US" altLang="en-US">
              <a:latin typeface="Times New Roman" panose="02020603050405020304" pitchFamily="18" charset="0"/>
              <a:cs typeface="Times New Roman" panose="02020603050405020304" pitchFamily="18" charset="0"/>
            </a:endParaRPr>
          </a:p>
          <a:p>
            <a:pPr eaLnBrk="1" hangingPunct="1">
              <a:buFont typeface="Wingdings 3" panose="05040102010807070707" pitchFamily="18" charset="2"/>
              <a:buNone/>
            </a:pPr>
            <a:endParaRPr lang="en-US" altLang="en-US">
              <a:latin typeface="Times New Roman" panose="02020603050405020304" pitchFamily="18" charset="0"/>
              <a:cs typeface="Times New Roman" panose="02020603050405020304" pitchFamily="18" charset="0"/>
            </a:endParaRPr>
          </a:p>
          <a:p>
            <a:pPr eaLnBrk="1" hangingPunct="1"/>
            <a:endParaRPr lang="en-US" altLang="en-US"/>
          </a:p>
        </p:txBody>
      </p:sp>
    </p:spTree>
    <p:extLst>
      <p:ext uri="{BB962C8B-B14F-4D97-AF65-F5344CB8AC3E}">
        <p14:creationId xmlns:p14="http://schemas.microsoft.com/office/powerpoint/2010/main" val="1328209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a:extLst>
              <a:ext uri="{FF2B5EF4-FFF2-40B4-BE49-F238E27FC236}">
                <a16:creationId xmlns:a16="http://schemas.microsoft.com/office/drawing/2014/main" xmlns="" id="{57AE1242-B1E1-4132-B923-9F0DDA4F52A1}"/>
              </a:ext>
            </a:extLst>
          </p:cNvPr>
          <p:cNvSpPr>
            <a:spLocks noGrp="1"/>
          </p:cNvSpPr>
          <p:nvPr>
            <p:ph idx="1"/>
          </p:nvPr>
        </p:nvSpPr>
        <p:spPr>
          <a:xfrm>
            <a:off x="838200" y="883516"/>
            <a:ext cx="10515600" cy="4667250"/>
          </a:xfrm>
        </p:spPr>
        <p:txBody>
          <a:bodyPr>
            <a:normAutofit/>
          </a:bodyPr>
          <a:lstStyle/>
          <a:p>
            <a:r>
              <a:rPr lang="en-US" sz="3200" b="1" dirty="0" smtClean="0">
                <a:latin typeface="Times New Roman" pitchFamily="18" charset="0"/>
                <a:cs typeface="Times New Roman" pitchFamily="18" charset="0"/>
              </a:rPr>
              <a:t>Indirect injuries of tympanic membrane</a:t>
            </a:r>
            <a:endParaRPr lang="en-US" sz="3200" b="1" dirty="0">
              <a:latin typeface="Times New Roman" pitchFamily="18" charset="0"/>
              <a:cs typeface="Times New Roman" pitchFamily="18" charset="0"/>
            </a:endParaRPr>
          </a:p>
          <a:p>
            <a:pPr eaLnBrk="1" hangingPunct="1"/>
            <a:endParaRPr lang="sr-Cyrl-R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These injuries are the result of increased air pressure on the </a:t>
            </a:r>
            <a:r>
              <a:rPr lang="en-US" altLang="en-US" dirty="0" smtClean="0">
                <a:latin typeface="Times New Roman" panose="02020603050405020304" pitchFamily="18" charset="0"/>
                <a:cs typeface="Times New Roman" panose="02020603050405020304" pitchFamily="18" charset="0"/>
              </a:rPr>
              <a:t>tympanic membrane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causes are a sudden increase in air pressure in the external auditory canal </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A sudden increase in pressure occurs when hitting the ear with an open hand (slap), fist, </a:t>
            </a:r>
            <a:r>
              <a:rPr lang="en-US" altLang="en-US" dirty="0" smtClean="0">
                <a:latin typeface="Times New Roman" panose="02020603050405020304" pitchFamily="18" charset="0"/>
                <a:cs typeface="Times New Roman" panose="02020603050405020304" pitchFamily="18" charset="0"/>
              </a:rPr>
              <a:t>snowball </a:t>
            </a:r>
            <a:r>
              <a:rPr lang="en-US" altLang="en-US" dirty="0">
                <a:latin typeface="Times New Roman" panose="02020603050405020304" pitchFamily="18" charset="0"/>
                <a:cs typeface="Times New Roman" panose="02020603050405020304" pitchFamily="18" charset="0"/>
              </a:rPr>
              <a:t>or ball</a:t>
            </a:r>
            <a:r>
              <a:rPr lang="sr-Cyrl-RS" altLang="en-US" dirty="0" smtClean="0">
                <a:latin typeface="Times New Roman" panose="02020603050405020304" pitchFamily="18" charset="0"/>
                <a:cs typeface="Times New Roman" panose="02020603050405020304" pitchFamily="18" charset="0"/>
              </a:rPr>
              <a:t>.</a:t>
            </a:r>
            <a:endParaRPr lang="sr-Cyrl-R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Clinical presentation, complications and treatment are the </a:t>
            </a:r>
            <a:r>
              <a:rPr lang="en-US" altLang="en-US" dirty="0">
                <a:latin typeface="Times New Roman" panose="02020603050405020304" pitchFamily="18" charset="0"/>
                <a:cs typeface="Times New Roman" panose="02020603050405020304" pitchFamily="18" charset="0"/>
              </a:rPr>
              <a:t>same as for direct injuries of the tympanic membrane</a:t>
            </a:r>
            <a:r>
              <a:rPr lang="sr-Cyrl-RS" altLang="en-US" dirty="0" smtClean="0">
                <a:latin typeface="Times New Roman" panose="02020603050405020304" pitchFamily="18" charset="0"/>
                <a:cs typeface="Times New Roman" panose="02020603050405020304" pitchFamily="18" charset="0"/>
              </a:rPr>
              <a:t>.</a:t>
            </a:r>
            <a:r>
              <a:rPr lang="en-US" altLang="en-US" dirty="0" smtClean="0">
                <a:latin typeface="Times New Roman" panose="02020603050405020304" pitchFamily="18" charset="0"/>
                <a:cs typeface="Times New Roman" panose="02020603050405020304" pitchFamily="18" charset="0"/>
              </a:rPr>
              <a:t> </a:t>
            </a:r>
            <a:endParaRPr lang="sr-Cyrl-RS" altLang="en-US" dirty="0">
              <a:latin typeface="Times New Roman" panose="02020603050405020304" pitchFamily="18" charset="0"/>
              <a:cs typeface="Times New Roman" panose="02020603050405020304" pitchFamily="18" charset="0"/>
            </a:endParaRPr>
          </a:p>
          <a:p>
            <a:pPr marL="0" indent="0">
              <a:buNone/>
            </a:pPr>
            <a:endParaRPr lang="en-US" altLang="en-US" dirty="0">
              <a:latin typeface="Times New Roman" panose="02020603050405020304" pitchFamily="18" charset="0"/>
              <a:cs typeface="Times New Roman" panose="02020603050405020304" pitchFamily="18" charset="0"/>
            </a:endParaRPr>
          </a:p>
          <a:p>
            <a:pPr eaLnBrk="1" hangingPunct="1"/>
            <a:endParaRPr lang="en-US" altLang="en-US" sz="2800" b="1" dirty="0"/>
          </a:p>
        </p:txBody>
      </p:sp>
    </p:spTree>
    <p:extLst>
      <p:ext uri="{BB962C8B-B14F-4D97-AF65-F5344CB8AC3E}">
        <p14:creationId xmlns:p14="http://schemas.microsoft.com/office/powerpoint/2010/main" val="36974541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a:extLst>
              <a:ext uri="{FF2B5EF4-FFF2-40B4-BE49-F238E27FC236}">
                <a16:creationId xmlns:a16="http://schemas.microsoft.com/office/drawing/2014/main" xmlns="" id="{A1CADA95-0BF2-4093-9440-2326105B88AF}"/>
              </a:ext>
            </a:extLst>
          </p:cNvPr>
          <p:cNvSpPr>
            <a:spLocks noGrp="1"/>
          </p:cNvSpPr>
          <p:nvPr>
            <p:ph idx="1"/>
          </p:nvPr>
        </p:nvSpPr>
        <p:spPr>
          <a:xfrm>
            <a:off x="838200" y="1368425"/>
            <a:ext cx="10515600" cy="4351338"/>
          </a:xfrm>
        </p:spPr>
        <p:txBody>
          <a:bodyPr/>
          <a:lstStyle/>
          <a:p>
            <a:pPr eaLnBrk="1" hangingPunct="1"/>
            <a:endParaRPr lang="en-US" altLang="en-US" dirty="0">
              <a:latin typeface="Times New Roman" panose="02020603050405020304" pitchFamily="18" charset="0"/>
              <a:cs typeface="Times New Roman" panose="02020603050405020304" pitchFamily="18" charset="0"/>
            </a:endParaRPr>
          </a:p>
          <a:p>
            <a:pPr eaLnBrk="1" hangingPunct="1"/>
            <a:r>
              <a:rPr lang="en-US" altLang="en-US" sz="4000" dirty="0" smtClean="0">
                <a:latin typeface="Times New Roman" panose="02020603050405020304" pitchFamily="18" charset="0"/>
                <a:cs typeface="Times New Roman" panose="02020603050405020304" pitchFamily="18" charset="0"/>
              </a:rPr>
              <a:t>Two of the specific types of indirect injuries of tympanic membrane are:</a:t>
            </a:r>
            <a:endParaRPr lang="sr-Cyrl-RS" altLang="en-US" sz="4000" dirty="0">
              <a:latin typeface="Times New Roman" panose="02020603050405020304" pitchFamily="18" charset="0"/>
              <a:cs typeface="Times New Roman" panose="02020603050405020304" pitchFamily="18" charset="0"/>
            </a:endParaRPr>
          </a:p>
          <a:p>
            <a:pPr lvl="1" eaLnBrk="1" hangingPunct="1"/>
            <a:r>
              <a:rPr lang="en-US" altLang="en-US" sz="4400" b="1" dirty="0" smtClean="0">
                <a:latin typeface="Times New Roman" panose="02020603050405020304" pitchFamily="18" charset="0"/>
                <a:cs typeface="Times New Roman" panose="02020603050405020304" pitchFamily="18" charset="0"/>
              </a:rPr>
              <a:t>Barotrauma</a:t>
            </a:r>
            <a:endParaRPr lang="sr-Cyrl-RS" altLang="en-US" sz="4400" dirty="0">
              <a:latin typeface="Times New Roman" panose="02020603050405020304" pitchFamily="18" charset="0"/>
              <a:cs typeface="Times New Roman" panose="02020603050405020304" pitchFamily="18" charset="0"/>
            </a:endParaRPr>
          </a:p>
          <a:p>
            <a:pPr lvl="1" eaLnBrk="1" hangingPunct="1"/>
            <a:r>
              <a:rPr lang="en-US" altLang="en-US" sz="4400" b="1" dirty="0" smtClean="0">
                <a:latin typeface="Times New Roman" panose="02020603050405020304" pitchFamily="18" charset="0"/>
                <a:cs typeface="Times New Roman" panose="02020603050405020304" pitchFamily="18" charset="0"/>
              </a:rPr>
              <a:t>Blast injury</a:t>
            </a:r>
            <a:endParaRPr lang="en-US" altLang="en-US" sz="4400" b="1"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72420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a:extLst>
              <a:ext uri="{FF2B5EF4-FFF2-40B4-BE49-F238E27FC236}">
                <a16:creationId xmlns:a16="http://schemas.microsoft.com/office/drawing/2014/main" xmlns="" id="{2C3A01E7-419D-4768-B92E-A4E815B1B211}"/>
              </a:ext>
            </a:extLst>
          </p:cNvPr>
          <p:cNvSpPr>
            <a:spLocks noGrp="1"/>
          </p:cNvSpPr>
          <p:nvPr>
            <p:ph idx="1"/>
          </p:nvPr>
        </p:nvSpPr>
        <p:spPr>
          <a:xfrm>
            <a:off x="838200" y="2582461"/>
            <a:ext cx="9829800" cy="2993160"/>
          </a:xfrm>
        </p:spPr>
        <p:txBody>
          <a:bodyPr>
            <a:normAutofit/>
          </a:bodyPr>
          <a:lstStyle/>
          <a:p>
            <a:pPr eaLnBrk="1" hangingPunct="1"/>
            <a:r>
              <a:rPr lang="en-US" altLang="en-US" dirty="0">
                <a:latin typeface="Times New Roman" panose="02020603050405020304" pitchFamily="18" charset="0"/>
                <a:cs typeface="Times New Roman" panose="02020603050405020304" pitchFamily="18" charset="0"/>
              </a:rPr>
              <a:t>Reaction of middle and inner ear on sudden changes of atmospheric pressure.  </a:t>
            </a:r>
          </a:p>
          <a:p>
            <a:pPr eaLnBrk="1" hangingPunct="1"/>
            <a:r>
              <a:rPr lang="en-US" altLang="en-US" dirty="0" smtClean="0">
                <a:latin typeface="Times New Roman" panose="02020603050405020304" pitchFamily="18" charset="0"/>
                <a:cs typeface="Times New Roman" panose="02020603050405020304" pitchFamily="18" charset="0"/>
              </a:rPr>
              <a:t>Flying in a plane (landing in particular)</a:t>
            </a: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Difference in atmospheric pressure and pressure in middle ear air spaces leads to possibility </a:t>
            </a:r>
            <a:r>
              <a:rPr lang="en-US" altLang="en-US" dirty="0">
                <a:latin typeface="Times New Roman" panose="02020603050405020304" pitchFamily="18" charset="0"/>
                <a:cs typeface="Times New Roman" panose="02020603050405020304" pitchFamily="18" charset="0"/>
              </a:rPr>
              <a:t>of damage to the </a:t>
            </a:r>
            <a:r>
              <a:rPr lang="en-US" altLang="en-US" dirty="0" smtClean="0">
                <a:latin typeface="Times New Roman" panose="02020603050405020304" pitchFamily="18" charset="0"/>
                <a:cs typeface="Times New Roman" panose="02020603050405020304" pitchFamily="18" charset="0"/>
              </a:rPr>
              <a:t>tympanic membrane </a:t>
            </a:r>
            <a:r>
              <a:rPr lang="en-US" altLang="en-US" dirty="0">
                <a:latin typeface="Times New Roman" panose="02020603050405020304" pitchFamily="18" charset="0"/>
                <a:cs typeface="Times New Roman" panose="02020603050405020304" pitchFamily="18" charset="0"/>
              </a:rPr>
              <a:t>and other lesions in the middle ear</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EFD81738-8417-44F1-AE77-EB4DDB901950}"/>
              </a:ext>
            </a:extLst>
          </p:cNvPr>
          <p:cNvSpPr>
            <a:spLocks noGrp="1"/>
          </p:cNvSpPr>
          <p:nvPr>
            <p:ph type="title"/>
          </p:nvPr>
        </p:nvSpPr>
        <p:spPr>
          <a:xfrm>
            <a:off x="838200" y="868796"/>
            <a:ext cx="10515600" cy="1325563"/>
          </a:xfrm>
        </p:spPr>
        <p:txBody>
          <a:bodyPr/>
          <a:lstStyle/>
          <a:p>
            <a:pPr>
              <a:defRPr/>
            </a:pPr>
            <a:r>
              <a:rPr lang="en-US" dirty="0" smtClean="0">
                <a:latin typeface="Times New Roman" pitchFamily="18" charset="0"/>
                <a:cs typeface="Times New Roman" pitchFamily="18" charset="0"/>
              </a:rPr>
              <a:t>Barotrauma</a:t>
            </a:r>
            <a:r>
              <a:rPr lang="sr-Cyrl-R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aerootitis</a:t>
            </a:r>
            <a:r>
              <a:rPr lang="sr-Cyrl-RS" dirty="0" smtClean="0">
                <a:latin typeface="Times New Roman" pitchFamily="18" charset="0"/>
                <a:cs typeface="Times New Roman" pitchFamily="18" charset="0"/>
              </a:rPr>
              <a:t> </a:t>
            </a:r>
            <a:r>
              <a:rPr lang="sr-Cyrl-RS" dirty="0">
                <a:latin typeface="Times New Roman" pitchFamily="18" charset="0"/>
                <a:cs typeface="Times New Roman" pitchFamily="18" charset="0"/>
              </a:rPr>
              <a:t>- </a:t>
            </a:r>
            <a:r>
              <a:rPr lang="en-US" altLang="en-US" dirty="0">
                <a:latin typeface="Times New Roman" panose="02020603050405020304" pitchFamily="18" charset="0"/>
                <a:cs typeface="Times New Roman" panose="02020603050405020304" pitchFamily="18" charset="0"/>
              </a:rPr>
              <a:t>otitis media </a:t>
            </a:r>
            <a:r>
              <a:rPr lang="en-US" altLang="en-US" dirty="0" err="1" smtClean="0">
                <a:latin typeface="Times New Roman" panose="02020603050405020304" pitchFamily="18" charset="0"/>
                <a:cs typeface="Times New Roman" panose="02020603050405020304" pitchFamily="18" charset="0"/>
              </a:rPr>
              <a:t>barotraumatica</a:t>
            </a:r>
            <a:r>
              <a:rPr lang="en-US" altLang="en-US" dirty="0">
                <a:latin typeface="Times New Roman" panose="02020603050405020304" pitchFamily="18" charset="0"/>
                <a:cs typeface="Times New Roman" panose="02020603050405020304"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609080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
            <a:extLst>
              <a:ext uri="{FF2B5EF4-FFF2-40B4-BE49-F238E27FC236}">
                <a16:creationId xmlns:a16="http://schemas.microsoft.com/office/drawing/2014/main" xmlns="" id="{39E694E6-E4DC-4D6D-A614-8EEF7799F9FA}"/>
              </a:ext>
            </a:extLst>
          </p:cNvPr>
          <p:cNvSpPr>
            <a:spLocks noGrp="1"/>
          </p:cNvSpPr>
          <p:nvPr>
            <p:ph idx="1"/>
          </p:nvPr>
        </p:nvSpPr>
        <p:spPr>
          <a:xfrm>
            <a:off x="1044791" y="1466396"/>
            <a:ext cx="10102418" cy="3425201"/>
          </a:xfrm>
        </p:spPr>
        <p:txBody>
          <a:bodyPr/>
          <a:lstStyle/>
          <a:p>
            <a:r>
              <a:rPr lang="en-US" altLang="en-US" dirty="0" smtClean="0">
                <a:latin typeface="Times New Roman" panose="02020603050405020304" pitchFamily="18" charset="0"/>
                <a:cs typeface="Times New Roman" panose="02020603050405020304" pitchFamily="18" charset="0"/>
              </a:rPr>
              <a:t>The </a:t>
            </a:r>
            <a:r>
              <a:rPr lang="en-US" altLang="en-US" dirty="0">
                <a:latin typeface="Times New Roman" panose="02020603050405020304" pitchFamily="18" charset="0"/>
                <a:cs typeface="Times New Roman" panose="02020603050405020304" pitchFamily="18" charset="0"/>
              </a:rPr>
              <a:t>occurrence of damage depends on the functional state of the Eustachian tube, </a:t>
            </a:r>
            <a:r>
              <a:rPr lang="en-US" altLang="en-US" dirty="0" smtClean="0">
                <a:latin typeface="Times New Roman" panose="02020603050405020304" pitchFamily="18" charset="0"/>
                <a:cs typeface="Times New Roman" panose="02020603050405020304" pitchFamily="18" charset="0"/>
              </a:rPr>
              <a:t>the </a:t>
            </a:r>
            <a:r>
              <a:rPr lang="en-US" altLang="en-US" dirty="0">
                <a:latin typeface="Times New Roman" panose="02020603050405020304" pitchFamily="18" charset="0"/>
                <a:cs typeface="Times New Roman" panose="02020603050405020304" pitchFamily="18" charset="0"/>
              </a:rPr>
              <a:t>difference in pressure, as well as the length of exposure to adverse conditions</a:t>
            </a:r>
            <a:r>
              <a:rPr lang="sr-Cyrl-RS" altLang="en-US" dirty="0" smtClean="0">
                <a:latin typeface="Times New Roman" panose="02020603050405020304" pitchFamily="18" charset="0"/>
                <a:cs typeface="Times New Roman" panose="02020603050405020304" pitchFamily="18" charset="0"/>
              </a:rPr>
              <a:t>.</a:t>
            </a:r>
            <a:endParaRPr lang="sr-Cyrl-R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tympanic membrane is retracted, serous-hemorrhagic transudate </a:t>
            </a:r>
            <a:r>
              <a:rPr lang="en-US" altLang="en-US" dirty="0" smtClean="0">
                <a:latin typeface="Times New Roman" panose="02020603050405020304" pitchFamily="18" charset="0"/>
                <a:cs typeface="Times New Roman" panose="02020603050405020304" pitchFamily="18" charset="0"/>
              </a:rPr>
              <a:t>fills the </a:t>
            </a:r>
            <a:r>
              <a:rPr lang="en-US" altLang="en-US" dirty="0">
                <a:latin typeface="Times New Roman" panose="02020603050405020304" pitchFamily="18" charset="0"/>
                <a:cs typeface="Times New Roman" panose="02020603050405020304" pitchFamily="18" charset="0"/>
              </a:rPr>
              <a:t>tympanic </a:t>
            </a:r>
            <a:r>
              <a:rPr lang="en-US" altLang="en-US" dirty="0" smtClean="0">
                <a:latin typeface="Times New Roman" panose="02020603050405020304" pitchFamily="18" charset="0"/>
                <a:cs typeface="Times New Roman" panose="02020603050405020304" pitchFamily="18" charset="0"/>
              </a:rPr>
              <a:t>cavity.</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Due to the increase in the difference in pressure, bleeding in the middle ear and rupture of the eardrum may occur.</a:t>
            </a:r>
          </a:p>
        </p:txBody>
      </p:sp>
    </p:spTree>
    <p:extLst>
      <p:ext uri="{BB962C8B-B14F-4D97-AF65-F5344CB8AC3E}">
        <p14:creationId xmlns:p14="http://schemas.microsoft.com/office/powerpoint/2010/main" val="1901224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a:extLst>
              <a:ext uri="{FF2B5EF4-FFF2-40B4-BE49-F238E27FC236}">
                <a16:creationId xmlns:a16="http://schemas.microsoft.com/office/drawing/2014/main" xmlns="" id="{72FBEA13-C66E-4E4E-BDB9-6C76B867D61C}"/>
              </a:ext>
            </a:extLst>
          </p:cNvPr>
          <p:cNvSpPr>
            <a:spLocks noGrp="1"/>
          </p:cNvSpPr>
          <p:nvPr>
            <p:ph idx="1"/>
          </p:nvPr>
        </p:nvSpPr>
        <p:spPr>
          <a:xfrm>
            <a:off x="789710" y="2135333"/>
            <a:ext cx="9933709" cy="2805113"/>
          </a:xfrm>
        </p:spPr>
        <p:txBody>
          <a:bodyPr>
            <a:normAutofit lnSpcReduction="10000"/>
          </a:bodyPr>
          <a:lstStyle/>
          <a:p>
            <a:pPr marL="0" indent="0" eaLnBrk="1" hangingPunct="1">
              <a:buNone/>
            </a:pPr>
            <a:r>
              <a:rPr lang="en-US" altLang="en-US" b="1" dirty="0" smtClean="0">
                <a:latin typeface="Times New Roman" panose="02020603050405020304" pitchFamily="18" charset="0"/>
                <a:cs typeface="Times New Roman" panose="02020603050405020304" pitchFamily="18" charset="0"/>
              </a:rPr>
              <a:t>Anamnesis</a:t>
            </a:r>
            <a:endParaRPr lang="en-US" altLang="en-US" b="1"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Hearing loss, ear pressure, pain, tinnitus</a:t>
            </a:r>
            <a:endParaRPr lang="en-US" altLang="en-US" dirty="0">
              <a:latin typeface="Times New Roman" panose="02020603050405020304" pitchFamily="18" charset="0"/>
              <a:cs typeface="Times New Roman" panose="02020603050405020304" pitchFamily="18" charset="0"/>
            </a:endParaRPr>
          </a:p>
          <a:p>
            <a:pPr marL="0" indent="0" eaLnBrk="1" hangingPunct="1">
              <a:buNone/>
            </a:pPr>
            <a:r>
              <a:rPr lang="en-US" altLang="en-US" b="1" dirty="0" err="1" smtClean="0">
                <a:latin typeface="Times New Roman" panose="02020603050405020304" pitchFamily="18" charset="0"/>
                <a:cs typeface="Times New Roman" panose="02020603050405020304" pitchFamily="18" charset="0"/>
              </a:rPr>
              <a:t>Otoscopy</a:t>
            </a:r>
            <a:endParaRPr lang="en-US" altLang="en-US" b="1"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Tympanic membrane is retracted, hyperemic</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If bleeding in the middle ear occurs, tympanic membrane is protruded or ruptured.</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B4D33742-A875-4087-ACBE-C7FB7D8EFB4E}"/>
              </a:ext>
            </a:extLst>
          </p:cNvPr>
          <p:cNvSpPr>
            <a:spLocks noGrp="1"/>
          </p:cNvSpPr>
          <p:nvPr>
            <p:ph type="title"/>
          </p:nvPr>
        </p:nvSpPr>
        <p:spPr>
          <a:xfrm>
            <a:off x="789710" y="921059"/>
            <a:ext cx="8229600" cy="1020762"/>
          </a:xfrm>
        </p:spPr>
        <p:txBody>
          <a:bodyPr>
            <a:normAutofit/>
          </a:bodyPr>
          <a:lstStyle/>
          <a:p>
            <a:pPr>
              <a:defRPr/>
            </a:pPr>
            <a:r>
              <a:rPr lang="en-US" sz="3600" dirty="0" smtClean="0">
                <a:latin typeface="Times New Roman" pitchFamily="18" charset="0"/>
                <a:cs typeface="Times New Roman" pitchFamily="18" charset="0"/>
              </a:rPr>
              <a:t>Diagnosis</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118181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a:extLst>
              <a:ext uri="{FF2B5EF4-FFF2-40B4-BE49-F238E27FC236}">
                <a16:creationId xmlns:a16="http://schemas.microsoft.com/office/drawing/2014/main" xmlns="" id="{222FFFF6-30D9-4322-A2A6-66A7E683FC28}"/>
              </a:ext>
            </a:extLst>
          </p:cNvPr>
          <p:cNvSpPr>
            <a:spLocks noGrp="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The external ear</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The middle ear</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The inner ear</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56E83B30-5966-4332-9013-A21E9867190F}"/>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Ear trauma</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975582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BC71DD-C1F8-4AE0-B632-A4E4399E4C34}"/>
              </a:ext>
            </a:extLst>
          </p:cNvPr>
          <p:cNvSpPr>
            <a:spLocks noGrp="1"/>
          </p:cNvSpPr>
          <p:nvPr>
            <p:ph type="title"/>
          </p:nvPr>
        </p:nvSpPr>
        <p:spPr>
          <a:xfrm>
            <a:off x="838200" y="365125"/>
            <a:ext cx="10515600" cy="1726911"/>
          </a:xfrm>
        </p:spPr>
        <p:txBody>
          <a:bodyPr>
            <a:normAutofit fontScale="90000"/>
          </a:bodyPr>
          <a:lstStyle/>
          <a:p>
            <a:r>
              <a:rPr lang="en-US" sz="4000" b="1" dirty="0" err="1" smtClean="0">
                <a:latin typeface="Times New Roman" panose="02020603050405020304" pitchFamily="18" charset="0"/>
                <a:cs typeface="Times New Roman" panose="02020603050405020304" pitchFamily="18" charset="0"/>
              </a:rPr>
              <a:t>Aerootitis</a:t>
            </a:r>
            <a:r>
              <a:rPr lang="sr-Cyrl-RS" sz="4000" dirty="0">
                <a:latin typeface="Times New Roman" panose="02020603050405020304" pitchFamily="18" charset="0"/>
                <a:cs typeface="Times New Roman" panose="02020603050405020304" pitchFamily="18" charset="0"/>
              </a:rPr>
              <a:t/>
            </a:r>
            <a:br>
              <a:rPr lang="sr-Cyrl-RS" sz="4000" dirty="0">
                <a:latin typeface="Times New Roman" panose="02020603050405020304" pitchFamily="18" charset="0"/>
                <a:cs typeface="Times New Roman" panose="02020603050405020304" pitchFamily="18" charset="0"/>
              </a:rPr>
            </a:br>
            <a:r>
              <a:rPr lang="en-US" sz="4000" dirty="0" smtClean="0">
                <a:latin typeface="Times New Roman" panose="02020603050405020304" pitchFamily="18" charset="0"/>
                <a:cs typeface="Times New Roman" panose="02020603050405020304" pitchFamily="18" charset="0"/>
              </a:rPr>
              <a:t>a</a:t>
            </a:r>
            <a:r>
              <a:rPr lang="sr-Cyrl-RS" sz="4000" dirty="0" smtClean="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Redness of tympanic membrane</a:t>
            </a:r>
            <a:r>
              <a:rPr lang="sr-Cyrl-RS" sz="4000" dirty="0">
                <a:latin typeface="Times New Roman" panose="02020603050405020304" pitchFamily="18" charset="0"/>
                <a:cs typeface="Times New Roman" panose="02020603050405020304" pitchFamily="18" charset="0"/>
              </a:rPr>
              <a:t/>
            </a:r>
            <a:br>
              <a:rPr lang="sr-Cyrl-RS" sz="4000" dirty="0">
                <a:latin typeface="Times New Roman" panose="02020603050405020304" pitchFamily="18" charset="0"/>
                <a:cs typeface="Times New Roman" panose="02020603050405020304" pitchFamily="18" charset="0"/>
              </a:rPr>
            </a:br>
            <a:r>
              <a:rPr lang="en-US" sz="4000" dirty="0" smtClean="0">
                <a:latin typeface="Times New Roman" panose="02020603050405020304" pitchFamily="18" charset="0"/>
                <a:cs typeface="Times New Roman" panose="02020603050405020304" pitchFamily="18" charset="0"/>
              </a:rPr>
              <a:t>b</a:t>
            </a:r>
            <a:r>
              <a:rPr lang="sr-Cyrl-RS" sz="4000" dirty="0" smtClean="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Ruptured tympanic membrane</a:t>
            </a:r>
            <a:endParaRPr lang="en-US" sz="4000" dirty="0">
              <a:latin typeface="Times New Roman" panose="02020603050405020304" pitchFamily="18" charset="0"/>
              <a:cs typeface="Times New Roman" panose="02020603050405020304" pitchFamily="18" charset="0"/>
            </a:endParaRPr>
          </a:p>
        </p:txBody>
      </p:sp>
      <p:pic>
        <p:nvPicPr>
          <p:cNvPr id="4098" name="Picture 2" descr="Резултат слика за аероотитис">
            <a:extLst>
              <a:ext uri="{FF2B5EF4-FFF2-40B4-BE49-F238E27FC236}">
                <a16:creationId xmlns:a16="http://schemas.microsoft.com/office/drawing/2014/main" xmlns="" id="{EEB05806-941F-4CFB-95AE-75A76BD528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7169" y="2286000"/>
            <a:ext cx="7917661" cy="396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7453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a:extLst>
              <a:ext uri="{FF2B5EF4-FFF2-40B4-BE49-F238E27FC236}">
                <a16:creationId xmlns:a16="http://schemas.microsoft.com/office/drawing/2014/main" xmlns="" id="{0F46A673-3D53-4F69-8FDF-8C4836F96826}"/>
              </a:ext>
            </a:extLst>
          </p:cNvPr>
          <p:cNvSpPr>
            <a:spLocks noGrp="1"/>
          </p:cNvSpPr>
          <p:nvPr>
            <p:ph idx="1"/>
          </p:nvPr>
        </p:nvSpPr>
        <p:spPr>
          <a:xfrm>
            <a:off x="1004656" y="1794030"/>
            <a:ext cx="10182687" cy="4525963"/>
          </a:xfrm>
        </p:spPr>
        <p:txBody>
          <a:bodyPr>
            <a:normAutofit/>
          </a:bodyPr>
          <a:lstStyle/>
          <a:p>
            <a:r>
              <a:rPr lang="en-US" altLang="en-US" dirty="0">
                <a:latin typeface="Times New Roman" panose="02020603050405020304" pitchFamily="18" charset="0"/>
                <a:cs typeface="Times New Roman" panose="02020603050405020304" pitchFamily="18" charset="0"/>
              </a:rPr>
              <a:t>Equalize the pressure in the middle ear and the outer environment </a:t>
            </a:r>
            <a:r>
              <a:rPr lang="en-US" altLang="en-US" dirty="0" smtClean="0">
                <a:latin typeface="Times New Roman" panose="02020603050405020304" pitchFamily="18" charset="0"/>
                <a:cs typeface="Times New Roman" panose="02020603050405020304" pitchFamily="18" charset="0"/>
              </a:rPr>
              <a:t>(</a:t>
            </a:r>
            <a:r>
              <a:rPr lang="en-US" altLang="en-US" dirty="0">
                <a:latin typeface="Times New Roman" panose="02020603050405020304" pitchFamily="18" charset="0"/>
                <a:cs typeface="Times New Roman" panose="02020603050405020304" pitchFamily="18" charset="0"/>
              </a:rPr>
              <a:t>Valsalva maneuver, </a:t>
            </a:r>
            <a:r>
              <a:rPr lang="en-US" altLang="en-US" dirty="0" smtClean="0">
                <a:latin typeface="Times New Roman" panose="02020603050405020304" pitchFamily="18" charset="0"/>
                <a:cs typeface="Times New Roman" panose="02020603050405020304" pitchFamily="18" charset="0"/>
              </a:rPr>
              <a:t>nasal decongestants)</a:t>
            </a:r>
            <a:r>
              <a:rPr lang="sr-Cyrl-RS" altLang="en-US" dirty="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If </a:t>
            </a:r>
            <a:r>
              <a:rPr lang="en-US" altLang="en-US" dirty="0" smtClean="0">
                <a:latin typeface="Times New Roman" panose="02020603050405020304" pitchFamily="18" charset="0"/>
                <a:cs typeface="Times New Roman" panose="02020603050405020304" pitchFamily="18" charset="0"/>
              </a:rPr>
              <a:t>initial therapy does </a:t>
            </a:r>
            <a:r>
              <a:rPr lang="en-US" altLang="en-US" dirty="0">
                <a:latin typeface="Times New Roman" panose="02020603050405020304" pitchFamily="18" charset="0"/>
                <a:cs typeface="Times New Roman" panose="02020603050405020304" pitchFamily="18" charset="0"/>
              </a:rPr>
              <a:t>not lead to success, an incision of the tympanic membrane is made with the evacuation of the transudate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Antibiotics as a prevention of secondary infection. </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In order to avoid </a:t>
            </a:r>
            <a:r>
              <a:rPr lang="en-US" altLang="en-US" dirty="0" err="1">
                <a:latin typeface="Times New Roman" panose="02020603050405020304" pitchFamily="18" charset="0"/>
                <a:cs typeface="Times New Roman" panose="02020603050405020304" pitchFamily="18" charset="0"/>
              </a:rPr>
              <a:t>aerootitis</a:t>
            </a:r>
            <a:r>
              <a:rPr lang="en-US" altLang="en-US" dirty="0">
                <a:latin typeface="Times New Roman" panose="02020603050405020304" pitchFamily="18" charset="0"/>
                <a:cs typeface="Times New Roman" panose="02020603050405020304" pitchFamily="18" charset="0"/>
              </a:rPr>
              <a:t>, professional staff and passengers should be advised to avoid flights during acute inflammatory processes of the upper respiratory </a:t>
            </a:r>
            <a:r>
              <a:rPr lang="en-US" altLang="en-US" dirty="0" smtClean="0">
                <a:latin typeface="Times New Roman" panose="02020603050405020304" pitchFamily="18" charset="0"/>
                <a:cs typeface="Times New Roman" panose="02020603050405020304" pitchFamily="18" charset="0"/>
              </a:rPr>
              <a:t>tract</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5D4C22B4-0680-4AF3-BB4C-CD71829144BD}"/>
              </a:ext>
            </a:extLst>
          </p:cNvPr>
          <p:cNvSpPr>
            <a:spLocks noGrp="1"/>
          </p:cNvSpPr>
          <p:nvPr>
            <p:ph type="title"/>
          </p:nvPr>
        </p:nvSpPr>
        <p:spPr>
          <a:xfrm>
            <a:off x="838200" y="702477"/>
            <a:ext cx="10515600" cy="877749"/>
          </a:xfrm>
        </p:spPr>
        <p:txBody>
          <a:bodyPr>
            <a:normAutofit/>
          </a:bodyPr>
          <a:lstStyle/>
          <a:p>
            <a:pPr>
              <a:defRPr/>
            </a:pPr>
            <a:r>
              <a:rPr lang="en-US" sz="3600" dirty="0" smtClean="0">
                <a:latin typeface="Times New Roman" pitchFamily="18" charset="0"/>
                <a:cs typeface="Times New Roman" pitchFamily="18" charset="0"/>
              </a:rPr>
              <a:t>Therapy</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347801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5EED20A1-9461-4279-BC2D-DEB27F25E918}"/>
              </a:ext>
            </a:extLst>
          </p:cNvPr>
          <p:cNvSpPr>
            <a:spLocks noGrp="1"/>
          </p:cNvSpPr>
          <p:nvPr>
            <p:ph idx="1"/>
          </p:nvPr>
        </p:nvSpPr>
        <p:spPr>
          <a:xfrm>
            <a:off x="838200" y="1840417"/>
            <a:ext cx="10411691" cy="3885680"/>
          </a:xfrm>
        </p:spPr>
        <p:txBody>
          <a:bodyPr>
            <a:normAutofit fontScale="25000" lnSpcReduction="20000"/>
          </a:bodyPr>
          <a:lstStyle/>
          <a:p>
            <a:pPr marL="109728" indent="0">
              <a:buNone/>
              <a:defRPr/>
            </a:pPr>
            <a:endParaRPr lang="x-none" sz="3200" b="1">
              <a:latin typeface="Times New Roman" pitchFamily="18" charset="0"/>
              <a:cs typeface="Times New Roman" pitchFamily="18" charset="0"/>
            </a:endParaRPr>
          </a:p>
          <a:p>
            <a:pPr marL="1252728" indent="-1143000">
              <a:defRPr/>
            </a:pPr>
            <a:r>
              <a:rPr lang="en-US" sz="11200" dirty="0">
                <a:latin typeface="Times New Roman" pitchFamily="18" charset="0"/>
                <a:cs typeface="Times New Roman" pitchFamily="18" charset="0"/>
              </a:rPr>
              <a:t>They </a:t>
            </a:r>
            <a:r>
              <a:rPr lang="en-US" sz="11200" dirty="0" smtClean="0">
                <a:latin typeface="Times New Roman" pitchFamily="18" charset="0"/>
                <a:cs typeface="Times New Roman" pitchFamily="18" charset="0"/>
              </a:rPr>
              <a:t>appear when as a consequence of the </a:t>
            </a:r>
            <a:r>
              <a:rPr lang="en-US" sz="11200" dirty="0">
                <a:latin typeface="Times New Roman" pitchFamily="18" charset="0"/>
                <a:cs typeface="Times New Roman" pitchFamily="18" charset="0"/>
              </a:rPr>
              <a:t>shock waves of an explosion (</a:t>
            </a:r>
            <a:r>
              <a:rPr lang="en-US" sz="11200" dirty="0" smtClean="0">
                <a:latin typeface="Times New Roman" pitchFamily="18" charset="0"/>
                <a:cs typeface="Times New Roman" pitchFamily="18" charset="0"/>
              </a:rPr>
              <a:t>bombs)</a:t>
            </a:r>
            <a:r>
              <a:rPr lang="sr-Cyrl-RS" sz="11200" dirty="0" smtClean="0">
                <a:latin typeface="Times New Roman" pitchFamily="18" charset="0"/>
                <a:cs typeface="Times New Roman" pitchFamily="18" charset="0"/>
              </a:rPr>
              <a:t>.</a:t>
            </a:r>
            <a:endParaRPr lang="x-none" sz="11200" b="1">
              <a:latin typeface="Times New Roman" pitchFamily="18" charset="0"/>
              <a:cs typeface="Times New Roman" pitchFamily="18" charset="0"/>
            </a:endParaRPr>
          </a:p>
          <a:p>
            <a:pPr marL="1252728" indent="-1143000">
              <a:defRPr/>
            </a:pPr>
            <a:r>
              <a:rPr lang="en-US" sz="11200" dirty="0" smtClean="0">
                <a:latin typeface="Times New Roman" pitchFamily="18" charset="0"/>
                <a:cs typeface="Times New Roman" pitchFamily="18" charset="0"/>
              </a:rPr>
              <a:t>Explosions are characterized by a </a:t>
            </a:r>
            <a:r>
              <a:rPr lang="en-US" sz="11200" dirty="0">
                <a:latin typeface="Times New Roman" pitchFamily="18" charset="0"/>
                <a:cs typeface="Times New Roman" pitchFamily="18" charset="0"/>
              </a:rPr>
              <a:t>primary positive wave (compression phase) and </a:t>
            </a:r>
            <a:r>
              <a:rPr lang="en-US" sz="11200" dirty="0" smtClean="0">
                <a:latin typeface="Times New Roman" pitchFamily="18" charset="0"/>
                <a:cs typeface="Times New Roman" pitchFamily="18" charset="0"/>
              </a:rPr>
              <a:t>secondary </a:t>
            </a:r>
            <a:r>
              <a:rPr lang="en-US" sz="11200" dirty="0">
                <a:latin typeface="Times New Roman" pitchFamily="18" charset="0"/>
                <a:cs typeface="Times New Roman" pitchFamily="18" charset="0"/>
              </a:rPr>
              <a:t>negative wave (aspiration phase</a:t>
            </a:r>
            <a:r>
              <a:rPr lang="en-US" sz="11200" dirty="0" smtClean="0">
                <a:latin typeface="Times New Roman" pitchFamily="18" charset="0"/>
                <a:cs typeface="Times New Roman" pitchFamily="18" charset="0"/>
              </a:rPr>
              <a:t>)</a:t>
            </a:r>
            <a:r>
              <a:rPr lang="sr-Cyrl-RS" sz="11200" dirty="0" smtClean="0">
                <a:latin typeface="Times New Roman" pitchFamily="18" charset="0"/>
                <a:cs typeface="Times New Roman" pitchFamily="18" charset="0"/>
              </a:rPr>
              <a:t>.</a:t>
            </a:r>
            <a:endParaRPr lang="x-none" sz="11200">
              <a:latin typeface="Times New Roman" pitchFamily="18" charset="0"/>
              <a:cs typeface="Times New Roman" pitchFamily="18" charset="0"/>
            </a:endParaRPr>
          </a:p>
          <a:p>
            <a:pPr marL="1252728" indent="-1143000">
              <a:defRPr/>
            </a:pPr>
            <a:r>
              <a:rPr lang="en-US" sz="11200" dirty="0">
                <a:latin typeface="Times New Roman" pitchFamily="18" charset="0"/>
                <a:cs typeface="Times New Roman" pitchFamily="18" charset="0"/>
              </a:rPr>
              <a:t>The degree of damage depends on the distance of the injured person from the center of the explosion, on the position of the ear in relation to the shock wave, as well as on the previous condition of the ear</a:t>
            </a:r>
            <a:r>
              <a:rPr lang="x-none" sz="11200" smtClean="0">
                <a:latin typeface="Times New Roman" pitchFamily="18" charset="0"/>
                <a:cs typeface="Times New Roman" pitchFamily="18" charset="0"/>
              </a:rPr>
              <a:t>.</a:t>
            </a:r>
            <a:endParaRPr lang="x-none" sz="11200">
              <a:latin typeface="Times New Roman" pitchFamily="18" charset="0"/>
              <a:cs typeface="Times New Roman" pitchFamily="18" charset="0"/>
            </a:endParaRPr>
          </a:p>
          <a:p>
            <a:pPr marL="1252728" indent="-1143000">
              <a:defRPr/>
            </a:pPr>
            <a:r>
              <a:rPr lang="en-US" sz="11200" dirty="0">
                <a:latin typeface="Times New Roman" pitchFamily="18" charset="0"/>
                <a:cs typeface="Times New Roman" pitchFamily="18" charset="0"/>
              </a:rPr>
              <a:t>The primary wave damages the middle ear, and the secondary wave damages the inner ear</a:t>
            </a:r>
            <a:r>
              <a:rPr lang="sr-Cyrl-RS" sz="11200" dirty="0" smtClean="0">
                <a:latin typeface="Times New Roman" pitchFamily="18" charset="0"/>
                <a:cs typeface="Times New Roman" pitchFamily="18" charset="0"/>
              </a:rPr>
              <a:t>.</a:t>
            </a:r>
            <a:endParaRPr lang="x-none" sz="11200">
              <a:latin typeface="Times New Roman" pitchFamily="18" charset="0"/>
              <a:cs typeface="Times New Roman" pitchFamily="18" charset="0"/>
            </a:endParaRPr>
          </a:p>
          <a:p>
            <a:pPr marL="365760" indent="-256032">
              <a:buFont typeface="Wingdings 3"/>
              <a:buChar char=""/>
              <a:defRPr/>
            </a:pPr>
            <a:endParaRPr lang="x-none" sz="2400">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365760" indent="-256032">
              <a:buFont typeface="Wingdings 3"/>
              <a:buChar char=""/>
              <a:defRPr/>
            </a:pPr>
            <a:endParaRPr lang="x-none" sz="1000" b="1">
              <a:latin typeface="Times New Roman" pitchFamily="18" charset="0"/>
              <a:cs typeface="Times New Roman" pitchFamily="18" charset="0"/>
            </a:endParaRPr>
          </a:p>
          <a:p>
            <a:pPr marL="109728" indent="0">
              <a:buNone/>
              <a:defRPr/>
            </a:pPr>
            <a:endParaRPr lang="x-none" sz="1000" b="1">
              <a:latin typeface="Times New Roman" pitchFamily="18" charset="0"/>
              <a:cs typeface="Times New Roman" pitchFamily="18" charset="0"/>
            </a:endParaRPr>
          </a:p>
        </p:txBody>
      </p:sp>
      <p:sp>
        <p:nvSpPr>
          <p:cNvPr id="3" name="Title 2">
            <a:extLst>
              <a:ext uri="{FF2B5EF4-FFF2-40B4-BE49-F238E27FC236}">
                <a16:creationId xmlns:a16="http://schemas.microsoft.com/office/drawing/2014/main" xmlns="" id="{F4A109D6-B66A-4BD0-B08D-D93D55C76D40}"/>
              </a:ext>
            </a:extLst>
          </p:cNvPr>
          <p:cNvSpPr>
            <a:spLocks noGrp="1"/>
          </p:cNvSpPr>
          <p:nvPr>
            <p:ph type="title"/>
          </p:nvPr>
        </p:nvSpPr>
        <p:spPr>
          <a:xfrm>
            <a:off x="838200" y="514854"/>
            <a:ext cx="10515600" cy="1325563"/>
          </a:xfrm>
        </p:spPr>
        <p:txBody>
          <a:bodyPr/>
          <a:lstStyle/>
          <a:p>
            <a:pPr>
              <a:defRPr/>
            </a:pPr>
            <a:r>
              <a:rPr lang="en-US" dirty="0" smtClean="0">
                <a:latin typeface="Times New Roman" pitchFamily="18" charset="0"/>
                <a:cs typeface="Times New Roman" pitchFamily="18" charset="0"/>
              </a:rPr>
              <a:t>Blast injuries of tympanic membrane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19216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a:extLst>
              <a:ext uri="{FF2B5EF4-FFF2-40B4-BE49-F238E27FC236}">
                <a16:creationId xmlns:a16="http://schemas.microsoft.com/office/drawing/2014/main" xmlns="" id="{047244B4-1ED6-45A4-89DA-F9278D07D3E4}"/>
              </a:ext>
            </a:extLst>
          </p:cNvPr>
          <p:cNvSpPr>
            <a:spLocks noGrp="1"/>
          </p:cNvSpPr>
          <p:nvPr>
            <p:ph idx="1"/>
          </p:nvPr>
        </p:nvSpPr>
        <p:spPr>
          <a:xfrm>
            <a:off x="980243" y="1142044"/>
            <a:ext cx="9646328" cy="4351338"/>
          </a:xfrm>
        </p:spPr>
        <p:txBody>
          <a:bodyPr/>
          <a:lstStyle/>
          <a:p>
            <a:r>
              <a:rPr lang="en-US" b="1" dirty="0" smtClean="0">
                <a:latin typeface="Times New Roman" pitchFamily="18" charset="0"/>
                <a:cs typeface="Times New Roman" pitchFamily="18" charset="0"/>
              </a:rPr>
              <a:t>Clinical presentation</a:t>
            </a: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ear pain</a:t>
            </a:r>
            <a:r>
              <a:rPr lang="en-US" altLang="en-US" dirty="0" smtClean="0">
                <a:latin typeface="Times New Roman" panose="02020603050405020304" pitchFamily="18" charset="0"/>
                <a:cs typeface="Times New Roman" panose="02020603050405020304" pitchFamily="18" charset="0"/>
              </a:rPr>
              <a:t>, usually mixed hearing loss, tinnitus, vertigo. </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b="1" dirty="0" err="1" smtClean="0">
                <a:latin typeface="Times New Roman" panose="02020603050405020304" pitchFamily="18" charset="0"/>
                <a:cs typeface="Times New Roman" panose="02020603050405020304" pitchFamily="18" charset="0"/>
              </a:rPr>
              <a:t>Otoscopy</a:t>
            </a:r>
            <a:r>
              <a:rPr lang="en-US" altLang="en-US" dirty="0" smtClean="0">
                <a:latin typeface="Times New Roman" panose="02020603050405020304" pitchFamily="18" charset="0"/>
                <a:cs typeface="Times New Roman" panose="02020603050405020304" pitchFamily="18" charset="0"/>
              </a:rPr>
              <a:t>:</a:t>
            </a:r>
            <a:r>
              <a:rPr lang="sr-Cyrl-R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otorrhagia</a:t>
            </a:r>
            <a:r>
              <a:rPr lang="en-US" altLang="en-US" dirty="0" smtClean="0">
                <a:latin typeface="Times New Roman" panose="02020603050405020304" pitchFamily="18" charset="0"/>
                <a:cs typeface="Times New Roman" panose="02020603050405020304" pitchFamily="18" charset="0"/>
              </a:rPr>
              <a:t>, presence of the foreign bodies in external ear canal (secondary projectiles), rupture of tympanic membrane.</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b="1" dirty="0" smtClean="0">
                <a:latin typeface="Times New Roman" panose="02020603050405020304" pitchFamily="18" charset="0"/>
                <a:cs typeface="Times New Roman" panose="02020603050405020304" pitchFamily="18" charset="0"/>
              </a:rPr>
              <a:t>Therapy</a:t>
            </a:r>
            <a:r>
              <a:rPr lang="sr-Cyrl-RS" altLang="en-US" dirty="0" smtClean="0">
                <a:latin typeface="Times New Roman" panose="02020603050405020304" pitchFamily="18" charset="0"/>
                <a:cs typeface="Times New Roman" panose="02020603050405020304" pitchFamily="18" charset="0"/>
              </a:rPr>
              <a:t>:</a:t>
            </a:r>
            <a:r>
              <a:rPr lang="en-US" altLang="en-US" dirty="0" smtClean="0">
                <a:latin typeface="Times New Roman" panose="02020603050405020304" pitchFamily="18" charset="0"/>
                <a:cs typeface="Times New Roman" panose="02020603050405020304" pitchFamily="18" charset="0"/>
              </a:rPr>
              <a:t> sterile gauze, </a:t>
            </a:r>
            <a:r>
              <a:rPr lang="en-US" altLang="en-US" dirty="0" err="1" smtClean="0">
                <a:latin typeface="Times New Roman" panose="02020603050405020304" pitchFamily="18" charset="0"/>
                <a:cs typeface="Times New Roman" panose="02020603050405020304" pitchFamily="18" charset="0"/>
              </a:rPr>
              <a:t>TT</a:t>
            </a:r>
            <a:r>
              <a:rPr lang="en-US" altLang="en-US" dirty="0" smtClean="0">
                <a:latin typeface="Times New Roman" panose="02020603050405020304" pitchFamily="18" charset="0"/>
                <a:cs typeface="Times New Roman" panose="02020603050405020304" pitchFamily="18" charset="0"/>
              </a:rPr>
              <a:t> vaccine, antibiotics.</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48801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11F142C1-C34C-410A-A5F6-D56AE21B3B27}"/>
              </a:ext>
            </a:extLst>
          </p:cNvPr>
          <p:cNvSpPr>
            <a:spLocks noGrp="1"/>
          </p:cNvSpPr>
          <p:nvPr>
            <p:ph idx="1"/>
          </p:nvPr>
        </p:nvSpPr>
        <p:spPr/>
        <p:txBody>
          <a:bodyPr/>
          <a:lstStyle/>
          <a:p>
            <a:r>
              <a:rPr lang="en-US" altLang="en-US" dirty="0" err="1" smtClean="0">
                <a:latin typeface="Times New Roman" panose="02020603050405020304" pitchFamily="18" charset="0"/>
                <a:cs typeface="Times New Roman" panose="02020603050405020304" pitchFamily="18" charset="0"/>
              </a:rPr>
              <a:t>Ossicular</a:t>
            </a:r>
            <a:r>
              <a:rPr lang="en-US" altLang="en-US" dirty="0" smtClean="0">
                <a:latin typeface="Times New Roman" panose="02020603050405020304" pitchFamily="18" charset="0"/>
                <a:cs typeface="Times New Roman" panose="02020603050405020304" pitchFamily="18" charset="0"/>
              </a:rPr>
              <a:t> injuries are </a:t>
            </a:r>
            <a:r>
              <a:rPr lang="en-US" altLang="en-US" dirty="0">
                <a:latin typeface="Times New Roman" panose="02020603050405020304" pitchFamily="18" charset="0"/>
                <a:cs typeface="Times New Roman" panose="02020603050405020304" pitchFamily="18" charset="0"/>
              </a:rPr>
              <a:t>seen in accidental injuries of the pneumatic spaces of the middle ear (rarely) or </a:t>
            </a:r>
            <a:r>
              <a:rPr lang="en-US" altLang="en-US" dirty="0" err="1">
                <a:latin typeface="Times New Roman" panose="02020603050405020304" pitchFamily="18" charset="0"/>
                <a:cs typeface="Times New Roman" panose="02020603050405020304" pitchFamily="18" charset="0"/>
              </a:rPr>
              <a:t>iatrogenically</a:t>
            </a:r>
            <a:r>
              <a:rPr lang="en-US" altLang="en-US" dirty="0">
                <a:latin typeface="Times New Roman" panose="02020603050405020304" pitchFamily="18" charset="0"/>
                <a:cs typeface="Times New Roman" panose="02020603050405020304" pitchFamily="18" charset="0"/>
              </a:rPr>
              <a:t>, during microsurgical interventions on the middle ear.</a:t>
            </a:r>
          </a:p>
          <a:p>
            <a:pPr eaLnBrk="1" hangingPunct="1"/>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They can be isolated or associated with injuries to other structures of the middle or inner ear</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A8028987-58F5-48CE-8121-E571D32F766A}"/>
              </a:ext>
            </a:extLst>
          </p:cNvPr>
          <p:cNvSpPr>
            <a:spLocks noGrp="1"/>
          </p:cNvSpPr>
          <p:nvPr>
            <p:ph type="title"/>
          </p:nvPr>
        </p:nvSpPr>
        <p:spPr/>
        <p:txBody>
          <a:bodyPr>
            <a:normAutofit/>
          </a:bodyPr>
          <a:lstStyle/>
          <a:p>
            <a:pPr>
              <a:defRPr/>
            </a:pPr>
            <a:r>
              <a:rPr lang="en-US" dirty="0" err="1">
                <a:latin typeface="Times New Roman" pitchFamily="18" charset="0"/>
                <a:cs typeface="Times New Roman" pitchFamily="18" charset="0"/>
              </a:rPr>
              <a:t>Ossicular</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injuries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982306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D48327F8-3FEF-4403-8C25-17FE152F86A0}"/>
              </a:ext>
            </a:extLst>
          </p:cNvPr>
          <p:cNvSpPr>
            <a:spLocks noGrp="1"/>
          </p:cNvSpPr>
          <p:nvPr>
            <p:ph idx="1"/>
          </p:nvPr>
        </p:nvSpPr>
        <p:spPr>
          <a:xfrm>
            <a:off x="838200" y="1080655"/>
            <a:ext cx="10515600" cy="5098472"/>
          </a:xfrm>
        </p:spPr>
        <p:txBody>
          <a:bodyPr>
            <a:normAutofit fontScale="40000" lnSpcReduction="20000"/>
          </a:bodyPr>
          <a:lstStyle/>
          <a:p>
            <a:pPr marL="1252728" indent="-1143000">
              <a:lnSpc>
                <a:spcPct val="120000"/>
              </a:lnSpc>
              <a:defRPr/>
            </a:pPr>
            <a:r>
              <a:rPr lang="en-US" sz="7000" dirty="0">
                <a:latin typeface="Times New Roman" pitchFamily="18" charset="0"/>
                <a:cs typeface="Times New Roman" pitchFamily="18" charset="0"/>
              </a:rPr>
              <a:t>Injuries depend not only on the type and manner of force, but also on the natural stability of the </a:t>
            </a:r>
            <a:r>
              <a:rPr lang="en-US" sz="7000" dirty="0" err="1" smtClean="0">
                <a:latin typeface="Times New Roman" pitchFamily="18" charset="0"/>
                <a:cs typeface="Times New Roman" pitchFamily="18" charset="0"/>
              </a:rPr>
              <a:t>ossicles</a:t>
            </a:r>
            <a:r>
              <a:rPr lang="en-US" sz="7000" dirty="0" smtClean="0">
                <a:latin typeface="Times New Roman" pitchFamily="18" charset="0"/>
                <a:cs typeface="Times New Roman" pitchFamily="18" charset="0"/>
              </a:rPr>
              <a:t> </a:t>
            </a:r>
            <a:r>
              <a:rPr lang="en-US" sz="7000" dirty="0">
                <a:latin typeface="Times New Roman" pitchFamily="18" charset="0"/>
                <a:cs typeface="Times New Roman" pitchFamily="18" charset="0"/>
              </a:rPr>
              <a:t>(muscles, ligaments, tendon attachments).</a:t>
            </a:r>
            <a:r>
              <a:rPr lang="sr-Cyrl-RS" sz="7000" dirty="0" smtClean="0">
                <a:latin typeface="Times New Roman" pitchFamily="18" charset="0"/>
                <a:cs typeface="Times New Roman" pitchFamily="18" charset="0"/>
              </a:rPr>
              <a:t>.</a:t>
            </a:r>
            <a:endParaRPr lang="x-none" sz="7000">
              <a:latin typeface="Times New Roman" pitchFamily="18" charset="0"/>
              <a:cs typeface="Times New Roman" pitchFamily="18" charset="0"/>
            </a:endParaRPr>
          </a:p>
          <a:p>
            <a:pPr marL="1252728" indent="-1143000">
              <a:lnSpc>
                <a:spcPct val="120000"/>
              </a:lnSpc>
              <a:defRPr/>
            </a:pPr>
            <a:r>
              <a:rPr lang="en-US" sz="7000" dirty="0">
                <a:latin typeface="Times New Roman" pitchFamily="18" charset="0"/>
                <a:cs typeface="Times New Roman" pitchFamily="18" charset="0"/>
              </a:rPr>
              <a:t>The incus has no muscle attachments, and has the weakest soft tissue connection</a:t>
            </a:r>
            <a:r>
              <a:rPr lang="sr-Cyrl-RS" sz="7000" dirty="0" smtClean="0">
                <a:latin typeface="Times New Roman" pitchFamily="18" charset="0"/>
                <a:cs typeface="Times New Roman" pitchFamily="18" charset="0"/>
              </a:rPr>
              <a:t>.</a:t>
            </a:r>
            <a:endParaRPr lang="x-none" sz="7000">
              <a:latin typeface="Times New Roman" pitchFamily="18" charset="0"/>
              <a:cs typeface="Times New Roman" pitchFamily="18" charset="0"/>
            </a:endParaRPr>
          </a:p>
          <a:p>
            <a:pPr marL="1252728" indent="-1143000">
              <a:lnSpc>
                <a:spcPct val="120000"/>
              </a:lnSpc>
              <a:defRPr/>
            </a:pPr>
            <a:r>
              <a:rPr lang="en-US" sz="7000" dirty="0">
                <a:latin typeface="Times New Roman" pitchFamily="18" charset="0"/>
                <a:cs typeface="Times New Roman" pitchFamily="18" charset="0"/>
              </a:rPr>
              <a:t>Most often, the </a:t>
            </a:r>
            <a:r>
              <a:rPr lang="en-US" sz="7000" dirty="0" err="1">
                <a:latin typeface="Times New Roman" pitchFamily="18" charset="0"/>
                <a:cs typeface="Times New Roman" pitchFamily="18" charset="0"/>
              </a:rPr>
              <a:t>incudostapedial</a:t>
            </a:r>
            <a:r>
              <a:rPr lang="en-US" sz="7000" dirty="0">
                <a:latin typeface="Times New Roman" pitchFamily="18" charset="0"/>
                <a:cs typeface="Times New Roman" pitchFamily="18" charset="0"/>
              </a:rPr>
              <a:t> joint is </a:t>
            </a:r>
            <a:r>
              <a:rPr lang="en-US" sz="7000" dirty="0" smtClean="0">
                <a:latin typeface="Times New Roman" pitchFamily="18" charset="0"/>
                <a:cs typeface="Times New Roman" pitchFamily="18" charset="0"/>
              </a:rPr>
              <a:t>injured, </a:t>
            </a:r>
            <a:r>
              <a:rPr lang="en-US" sz="7000" dirty="0">
                <a:latin typeface="Times New Roman" pitchFamily="18" charset="0"/>
                <a:cs typeface="Times New Roman" pitchFamily="18" charset="0"/>
              </a:rPr>
              <a:t>and the incus is the most vulnerable bone</a:t>
            </a:r>
            <a:r>
              <a:rPr lang="sr-Cyrl-RS" sz="7000" dirty="0" smtClean="0">
                <a:latin typeface="Times New Roman" pitchFamily="18" charset="0"/>
                <a:cs typeface="Times New Roman" pitchFamily="18" charset="0"/>
              </a:rPr>
              <a:t>.</a:t>
            </a:r>
            <a:r>
              <a:rPr lang="x-none" sz="7000" smtClean="0">
                <a:latin typeface="Times New Roman" pitchFamily="18" charset="0"/>
                <a:cs typeface="Times New Roman" pitchFamily="18" charset="0"/>
              </a:rPr>
              <a:t> </a:t>
            </a:r>
            <a:endParaRPr lang="x-none" sz="7000">
              <a:latin typeface="Times New Roman" pitchFamily="18" charset="0"/>
              <a:cs typeface="Times New Roman" pitchFamily="18" charset="0"/>
            </a:endParaRPr>
          </a:p>
          <a:p>
            <a:pPr marL="1252728" indent="-1143000">
              <a:lnSpc>
                <a:spcPct val="120000"/>
              </a:lnSpc>
              <a:defRPr/>
            </a:pPr>
            <a:r>
              <a:rPr lang="en-US" sz="7000" dirty="0" smtClean="0">
                <a:latin typeface="Times New Roman" pitchFamily="18" charset="0"/>
                <a:cs typeface="Times New Roman" pitchFamily="18" charset="0"/>
              </a:rPr>
              <a:t>Malleus is rarely injured</a:t>
            </a:r>
            <a:r>
              <a:rPr lang="sr-Cyrl-RS" sz="7000" dirty="0" smtClean="0">
                <a:latin typeface="Times New Roman" pitchFamily="18" charset="0"/>
                <a:cs typeface="Times New Roman" pitchFamily="18" charset="0"/>
              </a:rPr>
              <a:t>.</a:t>
            </a:r>
            <a:endParaRPr lang="x-none" sz="7000">
              <a:latin typeface="Times New Roman" pitchFamily="18" charset="0"/>
              <a:cs typeface="Times New Roman" pitchFamily="18" charset="0"/>
            </a:endParaRPr>
          </a:p>
          <a:p>
            <a:pPr marL="365760" indent="-256032">
              <a:buFont typeface="Wingdings 3"/>
              <a:buChar char=""/>
              <a:defRPr/>
            </a:pPr>
            <a:endParaRPr lang="x-none">
              <a:latin typeface="Times New Roman" pitchFamily="18" charset="0"/>
              <a:cs typeface="Times New Roman" pitchFamily="18" charset="0"/>
            </a:endParaRPr>
          </a:p>
          <a:p>
            <a:pPr marL="365760" indent="-256032">
              <a:buFont typeface="Wingdings 3"/>
              <a:buChar char=""/>
              <a:defRPr/>
            </a:pPr>
            <a:endParaRPr lang="x-none"/>
          </a:p>
          <a:p>
            <a:pPr marL="365760" indent="-256032">
              <a:buFont typeface="Wingdings 3"/>
              <a:buChar char=""/>
              <a:defRPr/>
            </a:pPr>
            <a:endParaRPr lang="x-none"/>
          </a:p>
          <a:p>
            <a:pPr marL="109728" indent="0">
              <a:buNone/>
              <a:defRPr/>
            </a:pPr>
            <a:r>
              <a:rPr lang="x-none"/>
              <a:t>  </a:t>
            </a:r>
            <a:endParaRPr lang="en-US" dirty="0"/>
          </a:p>
        </p:txBody>
      </p:sp>
    </p:spTree>
    <p:extLst>
      <p:ext uri="{BB962C8B-B14F-4D97-AF65-F5344CB8AC3E}">
        <p14:creationId xmlns:p14="http://schemas.microsoft.com/office/powerpoint/2010/main" val="37969733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a:extLst>
              <a:ext uri="{FF2B5EF4-FFF2-40B4-BE49-F238E27FC236}">
                <a16:creationId xmlns:a16="http://schemas.microsoft.com/office/drawing/2014/main" xmlns="" id="{E63C0857-F31E-4B3B-9FBD-EA8A3868E1A4}"/>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Anamnesis</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err="1" smtClean="0">
                <a:latin typeface="Times New Roman" panose="02020603050405020304" pitchFamily="18" charset="0"/>
                <a:cs typeface="Times New Roman" panose="02020603050405020304" pitchFamily="18" charset="0"/>
              </a:rPr>
              <a:t>Otoscopy</a:t>
            </a:r>
            <a:r>
              <a:rPr lang="en-US" altLang="en-US" dirty="0" smtClean="0">
                <a:latin typeface="Times New Roman" panose="02020603050405020304" pitchFamily="18" charset="0"/>
                <a:cs typeface="Times New Roman" panose="02020603050405020304" pitchFamily="18" charset="0"/>
              </a:rPr>
              <a:t>:</a:t>
            </a:r>
            <a:r>
              <a:rPr lang="sr-Cyrl-R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normal findings</a:t>
            </a:r>
            <a:endParaRPr lang="sr-Cyrl-R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Audiometry shows conductive hearing loss up to 30 dB, or mixed hearing loss in more serious injuries. </a:t>
            </a:r>
          </a:p>
          <a:p>
            <a:r>
              <a:rPr lang="en-US" altLang="en-US" dirty="0">
                <a:latin typeface="Times New Roman" panose="02020603050405020304" pitchFamily="18" charset="0"/>
                <a:cs typeface="Times New Roman" panose="02020603050405020304" pitchFamily="18" charset="0"/>
              </a:rPr>
              <a:t>Tympanometry may show increased compliance, suggesting discontinuity of the </a:t>
            </a:r>
            <a:r>
              <a:rPr lang="en-US" altLang="en-US" dirty="0" err="1">
                <a:latin typeface="Times New Roman" panose="02020603050405020304" pitchFamily="18" charset="0"/>
                <a:cs typeface="Times New Roman" panose="02020603050405020304" pitchFamily="18" charset="0"/>
              </a:rPr>
              <a:t>ossicular</a:t>
            </a: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chain.</a:t>
            </a:r>
          </a:p>
          <a:p>
            <a:r>
              <a:rPr lang="en-US" altLang="en-US" dirty="0" smtClean="0">
                <a:latin typeface="Times New Roman" panose="02020603050405020304" pitchFamily="18" charset="0"/>
                <a:cs typeface="Times New Roman" panose="02020603050405020304" pitchFamily="18" charset="0"/>
              </a:rPr>
              <a:t>CT of the temporal bone </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Treatment:</a:t>
            </a:r>
            <a:r>
              <a:rPr lang="sr-Cyrl-R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ossiculoplasty</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4AF96E83-BEAB-49B9-A23B-4476A923E547}"/>
              </a:ext>
            </a:extLst>
          </p:cNvPr>
          <p:cNvSpPr>
            <a:spLocks noGrp="1"/>
          </p:cNvSpPr>
          <p:nvPr>
            <p:ph type="title"/>
          </p:nvPr>
        </p:nvSpPr>
        <p:spPr/>
        <p:txBody>
          <a:bodyPr>
            <a:normAutofit/>
          </a:bodyPr>
          <a:lstStyle/>
          <a:p>
            <a:pPr>
              <a:defRPr/>
            </a:pPr>
            <a:r>
              <a:rPr lang="en-US" sz="3600" dirty="0" smtClean="0">
                <a:latin typeface="Times New Roman" pitchFamily="18" charset="0"/>
                <a:cs typeface="Times New Roman" pitchFamily="18" charset="0"/>
              </a:rPr>
              <a:t>Diagnosis</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41729086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
            <a:extLst>
              <a:ext uri="{FF2B5EF4-FFF2-40B4-BE49-F238E27FC236}">
                <a16:creationId xmlns:a16="http://schemas.microsoft.com/office/drawing/2014/main" xmlns="" id="{9A825A62-F4DA-4ABC-A57E-9A3395758376}"/>
              </a:ext>
            </a:extLst>
          </p:cNvPr>
          <p:cNvSpPr>
            <a:spLocks noGrp="1"/>
          </p:cNvSpPr>
          <p:nvPr>
            <p:ph idx="1"/>
          </p:nvPr>
        </p:nvSpPr>
        <p:spPr>
          <a:xfrm>
            <a:off x="690957" y="2233862"/>
            <a:ext cx="6241473" cy="2732521"/>
          </a:xfrm>
        </p:spPr>
        <p:txBody>
          <a:bodyPr/>
          <a:lstStyle/>
          <a:p>
            <a:r>
              <a:rPr lang="en-US" altLang="en-US" sz="3200" dirty="0">
                <a:latin typeface="Times New Roman" panose="02020603050405020304" pitchFamily="18" charset="0"/>
                <a:cs typeface="Times New Roman" panose="02020603050405020304" pitchFamily="18" charset="0"/>
              </a:rPr>
              <a:t>Basilar skull </a:t>
            </a:r>
            <a:r>
              <a:rPr lang="en-US" altLang="en-US" sz="3200" dirty="0" smtClean="0">
                <a:latin typeface="Times New Roman" panose="02020603050405020304" pitchFamily="18" charset="0"/>
                <a:cs typeface="Times New Roman" panose="02020603050405020304" pitchFamily="18" charset="0"/>
              </a:rPr>
              <a:t>fractures</a:t>
            </a:r>
          </a:p>
          <a:p>
            <a:r>
              <a:rPr lang="en-US" altLang="en-US" sz="3200" dirty="0">
                <a:latin typeface="Times New Roman" panose="02020603050405020304" pitchFamily="18" charset="0"/>
                <a:cs typeface="Times New Roman" panose="02020603050405020304" pitchFamily="18" charset="0"/>
              </a:rPr>
              <a:t>Traffic accidents, fights, </a:t>
            </a:r>
            <a:r>
              <a:rPr lang="en-US" altLang="en-US" sz="3200" dirty="0" smtClean="0">
                <a:latin typeface="Times New Roman" panose="02020603050405020304" pitchFamily="18" charset="0"/>
                <a:cs typeface="Times New Roman" panose="02020603050405020304" pitchFamily="18" charset="0"/>
              </a:rPr>
              <a:t>falls</a:t>
            </a:r>
          </a:p>
          <a:p>
            <a:r>
              <a:rPr lang="en-US" altLang="en-US" sz="3200" dirty="0" smtClean="0">
                <a:latin typeface="Times New Roman" panose="02020603050405020304" pitchFamily="18" charset="0"/>
                <a:cs typeface="Times New Roman" panose="02020603050405020304" pitchFamily="18" charset="0"/>
              </a:rPr>
              <a:t>They can be</a:t>
            </a:r>
            <a:r>
              <a:rPr lang="sr-Cyrl-RS" altLang="en-US" sz="3200" dirty="0" smtClean="0">
                <a:latin typeface="Times New Roman" panose="02020603050405020304" pitchFamily="18" charset="0"/>
                <a:cs typeface="Times New Roman" panose="02020603050405020304" pitchFamily="18" charset="0"/>
              </a:rPr>
              <a:t>:</a:t>
            </a:r>
            <a:endParaRPr lang="sr-Cyrl-RS" altLang="en-US" sz="3200" dirty="0">
              <a:latin typeface="Times New Roman" panose="02020603050405020304" pitchFamily="18" charset="0"/>
              <a:cs typeface="Times New Roman" panose="02020603050405020304" pitchFamily="18" charset="0"/>
            </a:endParaRPr>
          </a:p>
          <a:p>
            <a:pPr lvl="1"/>
            <a:r>
              <a:rPr lang="en-US" altLang="en-US" sz="2800" dirty="0" smtClean="0">
                <a:latin typeface="Times New Roman" panose="02020603050405020304" pitchFamily="18" charset="0"/>
                <a:cs typeface="Times New Roman" panose="02020603050405020304" pitchFamily="18" charset="0"/>
              </a:rPr>
              <a:t>Isolated or combined</a:t>
            </a:r>
            <a:endParaRPr lang="en-US" altLang="en-US" sz="2800" dirty="0">
              <a:latin typeface="Times New Roman" panose="02020603050405020304" pitchFamily="18" charset="0"/>
              <a:cs typeface="Times New Roman" panose="02020603050405020304" pitchFamily="18" charset="0"/>
            </a:endParaRPr>
          </a:p>
          <a:p>
            <a:pPr lvl="1"/>
            <a:r>
              <a:rPr lang="en-US" altLang="en-US" sz="2800" dirty="0" smtClean="0">
                <a:latin typeface="Times New Roman" panose="02020603050405020304" pitchFamily="18" charset="0"/>
                <a:cs typeface="Times New Roman" panose="02020603050405020304" pitchFamily="18" charset="0"/>
              </a:rPr>
              <a:t>Direct or indirect</a:t>
            </a: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3F1E80A9-72AA-4087-876A-E16CA757908B}"/>
              </a:ext>
            </a:extLst>
          </p:cNvPr>
          <p:cNvSpPr>
            <a:spLocks noGrp="1"/>
          </p:cNvSpPr>
          <p:nvPr>
            <p:ph type="title"/>
          </p:nvPr>
        </p:nvSpPr>
        <p:spPr>
          <a:xfrm>
            <a:off x="625136" y="635490"/>
            <a:ext cx="6972300" cy="1325563"/>
          </a:xfrm>
        </p:spPr>
        <p:txBody>
          <a:bodyPr>
            <a:normAutofit/>
          </a:bodyPr>
          <a:lstStyle/>
          <a:p>
            <a:pPr>
              <a:defRPr/>
            </a:pPr>
            <a:r>
              <a:rPr lang="en-US" dirty="0">
                <a:latin typeface="Times New Roman" pitchFamily="18" charset="0"/>
                <a:cs typeface="Times New Roman" pitchFamily="18" charset="0"/>
              </a:rPr>
              <a:t>Temporal bone fractures</a:t>
            </a:r>
          </a:p>
        </p:txBody>
      </p:sp>
      <p:pic>
        <p:nvPicPr>
          <p:cNvPr id="45060" name="Picture 2" descr="Ð¡ÑÐ¾Ð´Ð½Ð° ÑÐ»Ð¸ÐºÐ°">
            <a:extLst>
              <a:ext uri="{FF2B5EF4-FFF2-40B4-BE49-F238E27FC236}">
                <a16:creationId xmlns:a16="http://schemas.microsoft.com/office/drawing/2014/main" xmlns="" id="{74CC1100-D5BB-4E8E-93D2-B151D88D51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8250" y="1836498"/>
            <a:ext cx="4479066" cy="4084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3000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a:extLst>
              <a:ext uri="{FF2B5EF4-FFF2-40B4-BE49-F238E27FC236}">
                <a16:creationId xmlns:a16="http://schemas.microsoft.com/office/drawing/2014/main" xmlns="" id="{16B6F795-9FFD-4D30-A5F8-9D8E5B70FCB1}"/>
              </a:ext>
            </a:extLst>
          </p:cNvPr>
          <p:cNvSpPr>
            <a:spLocks noGrp="1"/>
          </p:cNvSpPr>
          <p:nvPr>
            <p:ph idx="1"/>
          </p:nvPr>
        </p:nvSpPr>
        <p:spPr/>
        <p:txBody>
          <a:bodyPr/>
          <a:lstStyle/>
          <a:p>
            <a:pPr marL="0" indent="0" eaLnBrk="1" hangingPunct="1">
              <a:buNone/>
            </a:pPr>
            <a:r>
              <a:rPr lang="en-US" altLang="en-US" b="1" i="1" dirty="0">
                <a:latin typeface="Times New Roman" panose="02020603050405020304" pitchFamily="18" charset="0"/>
                <a:cs typeface="Times New Roman" panose="02020603050405020304" pitchFamily="18" charset="0"/>
              </a:rPr>
              <a:t>1.</a:t>
            </a:r>
            <a:r>
              <a:rPr lang="sr-Cyrl-RS" altLang="en-US" b="1" i="1" dirty="0">
                <a:latin typeface="Times New Roman" panose="02020603050405020304" pitchFamily="18" charset="0"/>
                <a:cs typeface="Times New Roman" panose="02020603050405020304" pitchFamily="18" charset="0"/>
              </a:rPr>
              <a:t> </a:t>
            </a:r>
            <a:r>
              <a:rPr lang="en-US" altLang="en-US" b="1" dirty="0" smtClean="0">
                <a:latin typeface="Times New Roman" panose="02020603050405020304" pitchFamily="18" charset="0"/>
                <a:cs typeface="Times New Roman" panose="02020603050405020304" pitchFamily="18" charset="0"/>
              </a:rPr>
              <a:t>Longitudinal</a:t>
            </a:r>
            <a:endParaRPr lang="en-US" altLang="en-US" b="1" i="1" dirty="0">
              <a:latin typeface="Times New Roman" panose="02020603050405020304" pitchFamily="18" charset="0"/>
              <a:cs typeface="Times New Roman" panose="02020603050405020304" pitchFamily="18" charset="0"/>
            </a:endParaRPr>
          </a:p>
          <a:p>
            <a:pPr lvl="1"/>
            <a:r>
              <a:rPr lang="en-US" altLang="en-US" sz="2800" dirty="0">
                <a:latin typeface="Times New Roman" panose="02020603050405020304" pitchFamily="18" charset="0"/>
                <a:cs typeface="Times New Roman" panose="02020603050405020304" pitchFamily="18" charset="0"/>
              </a:rPr>
              <a:t>The fracture line extends along the axial </a:t>
            </a:r>
            <a:r>
              <a:rPr lang="en-US" altLang="en-US" sz="2800" dirty="0" smtClean="0">
                <a:latin typeface="Times New Roman" panose="02020603050405020304" pitchFamily="18" charset="0"/>
                <a:cs typeface="Times New Roman" panose="02020603050405020304" pitchFamily="18" charset="0"/>
              </a:rPr>
              <a:t>axis</a:t>
            </a:r>
          </a:p>
          <a:p>
            <a:pPr marL="0" indent="0">
              <a:buNone/>
            </a:pPr>
            <a:r>
              <a:rPr lang="en-US" altLang="en-US" b="1" i="1" dirty="0" smtClean="0">
                <a:latin typeface="Times New Roman" panose="02020603050405020304" pitchFamily="18" charset="0"/>
                <a:cs typeface="Times New Roman" panose="02020603050405020304" pitchFamily="18" charset="0"/>
              </a:rPr>
              <a:t>2.</a:t>
            </a:r>
            <a:r>
              <a:rPr lang="sr-Cyrl-RS" altLang="en-US" b="1" i="1" dirty="0" smtClean="0">
                <a:latin typeface="Times New Roman" panose="02020603050405020304" pitchFamily="18" charset="0"/>
                <a:cs typeface="Times New Roman" panose="02020603050405020304" pitchFamily="18" charset="0"/>
              </a:rPr>
              <a:t> </a:t>
            </a:r>
            <a:r>
              <a:rPr lang="en-US" altLang="en-US" b="1" dirty="0" smtClean="0">
                <a:latin typeface="Times New Roman" panose="02020603050405020304" pitchFamily="18" charset="0"/>
                <a:cs typeface="Times New Roman" panose="02020603050405020304" pitchFamily="18" charset="0"/>
              </a:rPr>
              <a:t>Transverse</a:t>
            </a:r>
            <a:endParaRPr lang="en-US" altLang="en-US" b="1" i="1" dirty="0" smtClean="0">
              <a:latin typeface="Times New Roman" panose="02020603050405020304" pitchFamily="18" charset="0"/>
              <a:cs typeface="Times New Roman" panose="02020603050405020304" pitchFamily="18" charset="0"/>
            </a:endParaRPr>
          </a:p>
          <a:p>
            <a:pPr lvl="1"/>
            <a:r>
              <a:rPr lang="en-US" altLang="en-US" sz="2800" dirty="0">
                <a:latin typeface="Times New Roman" panose="02020603050405020304" pitchFamily="18" charset="0"/>
                <a:cs typeface="Times New Roman" panose="02020603050405020304" pitchFamily="18" charset="0"/>
              </a:rPr>
              <a:t>Fracture line </a:t>
            </a:r>
            <a:r>
              <a:rPr lang="en-US" altLang="en-US" sz="2800" dirty="0" smtClean="0">
                <a:latin typeface="Times New Roman" panose="02020603050405020304" pitchFamily="18" charset="0"/>
                <a:cs typeface="Times New Roman" panose="02020603050405020304" pitchFamily="18" charset="0"/>
              </a:rPr>
              <a:t>is perpendicular </a:t>
            </a:r>
            <a:r>
              <a:rPr lang="en-US" altLang="en-US" sz="2800" dirty="0">
                <a:latin typeface="Times New Roman" panose="02020603050405020304" pitchFamily="18" charset="0"/>
                <a:cs typeface="Times New Roman" panose="02020603050405020304" pitchFamily="18" charset="0"/>
              </a:rPr>
              <a:t>to the longitudinal axis of the </a:t>
            </a:r>
            <a:r>
              <a:rPr lang="en-US" altLang="en-US" sz="2800" dirty="0" smtClean="0">
                <a:latin typeface="Times New Roman" panose="02020603050405020304" pitchFamily="18" charset="0"/>
                <a:cs typeface="Times New Roman" panose="02020603050405020304" pitchFamily="18" charset="0"/>
              </a:rPr>
              <a:t>pyramid</a:t>
            </a:r>
            <a:endParaRPr lang="en-US" altLang="en-US" sz="2800" dirty="0">
              <a:latin typeface="Times New Roman" panose="02020603050405020304" pitchFamily="18" charset="0"/>
              <a:cs typeface="Times New Roman" panose="02020603050405020304" pitchFamily="18" charset="0"/>
            </a:endParaRPr>
          </a:p>
          <a:p>
            <a:pPr marL="0" indent="0" eaLnBrk="1" hangingPunct="1">
              <a:buNone/>
            </a:pPr>
            <a:r>
              <a:rPr lang="en-US" altLang="en-US" b="1" i="1" dirty="0">
                <a:latin typeface="Times New Roman" panose="02020603050405020304" pitchFamily="18" charset="0"/>
                <a:cs typeface="Times New Roman" panose="02020603050405020304" pitchFamily="18" charset="0"/>
              </a:rPr>
              <a:t>3.</a:t>
            </a:r>
            <a:r>
              <a:rPr lang="sr-Cyrl-RS" altLang="en-US" b="1" i="1" dirty="0">
                <a:latin typeface="Times New Roman" panose="02020603050405020304" pitchFamily="18" charset="0"/>
                <a:cs typeface="Times New Roman" panose="02020603050405020304" pitchFamily="18" charset="0"/>
              </a:rPr>
              <a:t> </a:t>
            </a:r>
            <a:r>
              <a:rPr lang="en-US" altLang="en-US" b="1" dirty="0" smtClean="0">
                <a:latin typeface="Times New Roman" panose="02020603050405020304" pitchFamily="18" charset="0"/>
                <a:cs typeface="Times New Roman" panose="02020603050405020304" pitchFamily="18" charset="0"/>
              </a:rPr>
              <a:t>Combined</a:t>
            </a:r>
            <a:endParaRPr lang="en-US" altLang="en-US" b="1" dirty="0">
              <a:latin typeface="Times New Roman" panose="02020603050405020304" pitchFamily="18" charset="0"/>
              <a:cs typeface="Times New Roman" panose="02020603050405020304" pitchFamily="18" charset="0"/>
            </a:endParaRPr>
          </a:p>
          <a:p>
            <a:pPr lvl="1" eaLnBrk="1" hangingPunct="1"/>
            <a:r>
              <a:rPr lang="en-US" altLang="en-US" sz="2800" dirty="0" smtClean="0">
                <a:latin typeface="Times New Roman" panose="02020603050405020304" pitchFamily="18" charset="0"/>
                <a:cs typeface="Times New Roman" panose="02020603050405020304" pitchFamily="18" charset="0"/>
              </a:rPr>
              <a:t>Combination of longitudinal and transverse fractures</a:t>
            </a:r>
            <a:endParaRPr lang="en-US" altLang="en-US" sz="2800" dirty="0">
              <a:latin typeface="Times New Roman" panose="02020603050405020304" pitchFamily="18" charset="0"/>
              <a:cs typeface="Times New Roman" panose="02020603050405020304" pitchFamily="18" charset="0"/>
            </a:endParaRPr>
          </a:p>
          <a:p>
            <a:pPr eaLnBrk="1" hangingPunct="1"/>
            <a:endParaRPr lang="en-US" altLang="en-US" dirty="0"/>
          </a:p>
        </p:txBody>
      </p:sp>
      <p:sp>
        <p:nvSpPr>
          <p:cNvPr id="3" name="Title 2">
            <a:extLst>
              <a:ext uri="{FF2B5EF4-FFF2-40B4-BE49-F238E27FC236}">
                <a16:creationId xmlns:a16="http://schemas.microsoft.com/office/drawing/2014/main" xmlns="" id="{61873F5A-EDDA-45FA-ACAD-596FC0F5ACF1}"/>
              </a:ext>
            </a:extLst>
          </p:cNvPr>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Temporal bone fractures</a:t>
            </a:r>
          </a:p>
        </p:txBody>
      </p:sp>
    </p:spTree>
    <p:extLst>
      <p:ext uri="{BB962C8B-B14F-4D97-AF65-F5344CB8AC3E}">
        <p14:creationId xmlns:p14="http://schemas.microsoft.com/office/powerpoint/2010/main" val="24039175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1">
            <a:extLst>
              <a:ext uri="{FF2B5EF4-FFF2-40B4-BE49-F238E27FC236}">
                <a16:creationId xmlns:a16="http://schemas.microsoft.com/office/drawing/2014/main" xmlns="" id="{2ADFBAA0-18F2-4951-962A-92C3735A2309}"/>
              </a:ext>
            </a:extLst>
          </p:cNvPr>
          <p:cNvSpPr>
            <a:spLocks noGrp="1"/>
          </p:cNvSpPr>
          <p:nvPr>
            <p:ph idx="1"/>
          </p:nvPr>
        </p:nvSpPr>
        <p:spPr>
          <a:xfrm>
            <a:off x="775855" y="1476952"/>
            <a:ext cx="9919854" cy="5106410"/>
          </a:xfrm>
        </p:spPr>
        <p:txBody>
          <a:bodyPr>
            <a:noAutofit/>
          </a:bodyPr>
          <a:lstStyle/>
          <a:p>
            <a:r>
              <a:rPr lang="en-US" altLang="en-US" dirty="0">
                <a:latin typeface="Times New Roman" panose="02020603050405020304" pitchFamily="18" charset="0"/>
                <a:cs typeface="Times New Roman" panose="02020603050405020304" pitchFamily="18" charset="0"/>
              </a:rPr>
              <a:t>They occur in 80% of all temporal bone fractures</a:t>
            </a:r>
            <a:r>
              <a:rPr lang="sr-Cyrl-RS" altLang="en-US" dirty="0" smtClean="0">
                <a:latin typeface="Times New Roman" panose="02020603050405020304" pitchFamily="18" charset="0"/>
                <a:cs typeface="Times New Roman" panose="02020603050405020304" pitchFamily="18" charset="0"/>
              </a:rPr>
              <a:t>.</a:t>
            </a:r>
            <a:endParaRPr lang="sr-Cyrl-R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Bilateral in 23% of the cases</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This type of fracture </a:t>
            </a:r>
            <a:r>
              <a:rPr lang="en-US" altLang="en-US" dirty="0" smtClean="0">
                <a:latin typeface="Times New Roman" panose="02020603050405020304" pitchFamily="18" charset="0"/>
                <a:cs typeface="Times New Roman" panose="02020603050405020304" pitchFamily="18" charset="0"/>
              </a:rPr>
              <a:t>typically </a:t>
            </a:r>
            <a:r>
              <a:rPr lang="en-US" altLang="en-US" dirty="0">
                <a:latin typeface="Times New Roman" panose="02020603050405020304" pitchFamily="18" charset="0"/>
                <a:cs typeface="Times New Roman" panose="02020603050405020304" pitchFamily="18" charset="0"/>
              </a:rPr>
              <a:t>starts from the </a:t>
            </a:r>
            <a:r>
              <a:rPr lang="en-US" altLang="en-US" dirty="0" smtClean="0">
                <a:latin typeface="Times New Roman" panose="02020603050405020304" pitchFamily="18" charset="0"/>
                <a:cs typeface="Times New Roman" panose="02020603050405020304" pitchFamily="18" charset="0"/>
              </a:rPr>
              <a:t>squamous part </a:t>
            </a:r>
            <a:r>
              <a:rPr lang="en-US" altLang="en-US" dirty="0">
                <a:latin typeface="Times New Roman" panose="02020603050405020304" pitchFamily="18" charset="0"/>
                <a:cs typeface="Times New Roman" panose="02020603050405020304" pitchFamily="18" charset="0"/>
              </a:rPr>
              <a:t>of the temporal bone, goes over the posterior upper wall of the external auditory canal, then over the roof of the </a:t>
            </a:r>
            <a:r>
              <a:rPr lang="en-US" altLang="en-US" dirty="0" smtClean="0">
                <a:latin typeface="Times New Roman" panose="02020603050405020304" pitchFamily="18" charset="0"/>
                <a:cs typeface="Times New Roman" panose="02020603050405020304" pitchFamily="18" charset="0"/>
              </a:rPr>
              <a:t>tympanic cavity, </a:t>
            </a:r>
            <a:r>
              <a:rPr lang="en-US" altLang="en-US" dirty="0">
                <a:latin typeface="Times New Roman" panose="02020603050405020304" pitchFamily="18" charset="0"/>
                <a:cs typeface="Times New Roman" panose="02020603050405020304" pitchFamily="18" charset="0"/>
              </a:rPr>
              <a:t>then along the carotid canal towards the middle cranial fossa</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Labyrinth capsule is not affected</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a:t>
            </a:r>
            <a:r>
              <a:rPr lang="en-US" altLang="en-US" dirty="0" err="1">
                <a:latin typeface="Times New Roman" panose="02020603050405020304" pitchFamily="18" charset="0"/>
                <a:cs typeface="Times New Roman" panose="02020603050405020304" pitchFamily="18" charset="0"/>
              </a:rPr>
              <a:t>dura</a:t>
            </a: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mater can </a:t>
            </a:r>
            <a:r>
              <a:rPr lang="en-US" altLang="en-US" dirty="0">
                <a:latin typeface="Times New Roman" panose="02020603050405020304" pitchFamily="18" charset="0"/>
                <a:cs typeface="Times New Roman" panose="02020603050405020304" pitchFamily="18" charset="0"/>
              </a:rPr>
              <a:t>be damaged, which leads to the </a:t>
            </a:r>
            <a:r>
              <a:rPr lang="en-US" altLang="en-US" dirty="0" smtClean="0">
                <a:latin typeface="Times New Roman" panose="02020603050405020304" pitchFamily="18" charset="0"/>
                <a:cs typeface="Times New Roman" panose="02020603050405020304" pitchFamily="18" charset="0"/>
              </a:rPr>
              <a:t>leakage </a:t>
            </a:r>
            <a:r>
              <a:rPr lang="en-US" altLang="en-US" dirty="0">
                <a:latin typeface="Times New Roman" panose="02020603050405020304" pitchFamily="18" charset="0"/>
                <a:cs typeface="Times New Roman" panose="02020603050405020304" pitchFamily="18" charset="0"/>
              </a:rPr>
              <a:t>of cerebrospinal fluid in the middle ear</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In 25% of the cases facial nerve is damaged</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403349E7-F62C-456E-B9F6-D1945DA52BAC}"/>
              </a:ext>
            </a:extLst>
          </p:cNvPr>
          <p:cNvSpPr>
            <a:spLocks noGrp="1"/>
          </p:cNvSpPr>
          <p:nvPr>
            <p:ph type="title"/>
          </p:nvPr>
        </p:nvSpPr>
        <p:spPr>
          <a:xfrm>
            <a:off x="1981200" y="274638"/>
            <a:ext cx="8229600" cy="944562"/>
          </a:xfrm>
        </p:spPr>
        <p:txBody>
          <a:bodyPr/>
          <a:lstStyle/>
          <a:p>
            <a:pPr>
              <a:defRPr/>
            </a:pPr>
            <a:r>
              <a:rPr lang="en-US" dirty="0" smtClean="0">
                <a:latin typeface="Times New Roman" pitchFamily="18" charset="0"/>
                <a:cs typeface="Times New Roman" pitchFamily="18" charset="0"/>
              </a:rPr>
              <a:t>Longitudinal fracture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70706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a:extLst>
              <a:ext uri="{FF2B5EF4-FFF2-40B4-BE49-F238E27FC236}">
                <a16:creationId xmlns:a16="http://schemas.microsoft.com/office/drawing/2014/main" xmlns="" id="{E73EA733-28A7-4D84-9D3A-5140855EA059}"/>
              </a:ext>
            </a:extLst>
          </p:cNvPr>
          <p:cNvSpPr>
            <a:spLocks noGrp="1"/>
          </p:cNvSpPr>
          <p:nvPr>
            <p:ph idx="1"/>
          </p:nvPr>
        </p:nvSpPr>
        <p:spPr/>
        <p:txBody>
          <a:bodyPr/>
          <a:lstStyle/>
          <a:p>
            <a:pPr eaLnBrk="1" hangingPunct="1"/>
            <a:r>
              <a:rPr lang="en-US" altLang="en-US" b="1" i="1" smtClean="0">
                <a:latin typeface="Times New Roman" panose="02020603050405020304" pitchFamily="18" charset="0"/>
                <a:cs typeface="Times New Roman" panose="02020603050405020304" pitchFamily="18" charset="0"/>
              </a:rPr>
              <a:t>Injuries of the auricle</a:t>
            </a:r>
            <a:endParaRPr lang="en-US" altLang="en-US" b="1" i="1">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Mechanical (open and closed)</a:t>
            </a:r>
            <a:endParaRPr lang="en-US" altLang="en-US">
              <a:latin typeface="Times New Roman" panose="02020603050405020304" pitchFamily="18" charset="0"/>
              <a:cs typeface="Times New Roman" panose="02020603050405020304" pitchFamily="18" charset="0"/>
            </a:endParaRPr>
          </a:p>
          <a:p>
            <a:pPr eaLnBrk="1" hangingPunct="1"/>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Physical force</a:t>
            </a:r>
            <a:endParaRPr lang="en-US" altLang="en-US">
              <a:latin typeface="Times New Roman" panose="02020603050405020304" pitchFamily="18" charset="0"/>
              <a:cs typeface="Times New Roman" panose="02020603050405020304" pitchFamily="18" charset="0"/>
            </a:endParaRPr>
          </a:p>
          <a:p>
            <a:pPr eaLnBrk="1" hangingPunct="1"/>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Chemical</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BC56857D-84DC-447B-84B8-7E3187BCD8EB}"/>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Injuries of the external ear</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10847104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1">
            <a:extLst>
              <a:ext uri="{FF2B5EF4-FFF2-40B4-BE49-F238E27FC236}">
                <a16:creationId xmlns:a16="http://schemas.microsoft.com/office/drawing/2014/main" xmlns="" id="{B087D3AF-6749-4AEE-89D7-A3F8646623B2}"/>
              </a:ext>
            </a:extLst>
          </p:cNvPr>
          <p:cNvSpPr>
            <a:spLocks noGrp="1"/>
          </p:cNvSpPr>
          <p:nvPr>
            <p:ph idx="1"/>
          </p:nvPr>
        </p:nvSpPr>
        <p:spPr>
          <a:xfrm>
            <a:off x="838200" y="1725426"/>
            <a:ext cx="10515600" cy="4351338"/>
          </a:xfrm>
        </p:spPr>
        <p:txBody>
          <a:bodyPr/>
          <a:lstStyle/>
          <a:p>
            <a:r>
              <a:rPr lang="en-US" altLang="en-US" b="1" dirty="0" smtClean="0">
                <a:latin typeface="Times New Roman" panose="02020603050405020304" pitchFamily="18" charset="0"/>
                <a:cs typeface="Times New Roman" panose="02020603050405020304" pitchFamily="18" charset="0"/>
              </a:rPr>
              <a:t>First phase </a:t>
            </a:r>
            <a:r>
              <a:rPr lang="sr-Cyrl-RS" altLang="en-US" dirty="0" smtClean="0">
                <a:latin typeface="Times New Roman" panose="02020603050405020304" pitchFamily="18" charset="0"/>
                <a:cs typeface="Times New Roman" panose="02020603050405020304" pitchFamily="18" charset="0"/>
              </a:rPr>
              <a:t>– </a:t>
            </a:r>
            <a:r>
              <a:rPr lang="en-US" altLang="en-US" b="1" u="sng" dirty="0">
                <a:latin typeface="Times New Roman" panose="02020603050405020304" pitchFamily="18" charset="0"/>
                <a:cs typeface="Times New Roman" panose="02020603050405020304" pitchFamily="18" charset="0"/>
              </a:rPr>
              <a:t>Neurosurgical phase</a:t>
            </a:r>
            <a:endParaRPr lang="sr-Cyrl-RS" altLang="en-US" u="sng"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Symptoms of the basilar </a:t>
            </a:r>
            <a:r>
              <a:rPr lang="en-US" altLang="en-US" dirty="0">
                <a:latin typeface="Times New Roman" panose="02020603050405020304" pitchFamily="18" charset="0"/>
                <a:cs typeface="Times New Roman" panose="02020603050405020304" pitchFamily="18" charset="0"/>
              </a:rPr>
              <a:t>skull </a:t>
            </a:r>
            <a:r>
              <a:rPr lang="en-US" altLang="en-US" dirty="0" smtClean="0">
                <a:latin typeface="Times New Roman" panose="02020603050405020304" pitchFamily="18" charset="0"/>
                <a:cs typeface="Times New Roman" panose="02020603050405020304" pitchFamily="18" charset="0"/>
              </a:rPr>
              <a:t>fractures, traumatic shock</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Signs of cerebral concussion/contusion</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a:p>
            <a:r>
              <a:rPr lang="en-US" altLang="en-US" b="1" dirty="0" smtClean="0">
                <a:latin typeface="Times New Roman" panose="02020603050405020304" pitchFamily="18" charset="0"/>
                <a:cs typeface="Times New Roman" panose="02020603050405020304" pitchFamily="18" charset="0"/>
              </a:rPr>
              <a:t>Second phase </a:t>
            </a:r>
            <a:r>
              <a:rPr lang="sr-Cyrl-RS" altLang="en-US" dirty="0" smtClean="0">
                <a:latin typeface="Times New Roman" panose="02020603050405020304" pitchFamily="18" charset="0"/>
                <a:cs typeface="Times New Roman" panose="02020603050405020304" pitchFamily="18" charset="0"/>
              </a:rPr>
              <a:t>–</a:t>
            </a:r>
            <a:r>
              <a:rPr lang="sr-Cyrl-RS" altLang="en-US" b="1" dirty="0" smtClean="0">
                <a:latin typeface="Times New Roman" panose="02020603050405020304" pitchFamily="18" charset="0"/>
                <a:cs typeface="Times New Roman" panose="02020603050405020304" pitchFamily="18" charset="0"/>
              </a:rPr>
              <a:t> </a:t>
            </a:r>
            <a:r>
              <a:rPr lang="en-US" altLang="en-US" b="1" u="sng" dirty="0" err="1" smtClean="0">
                <a:latin typeface="Times New Roman" panose="02020603050405020304" pitchFamily="18" charset="0"/>
                <a:cs typeface="Times New Roman" panose="02020603050405020304" pitchFamily="18" charset="0"/>
              </a:rPr>
              <a:t>Otologic</a:t>
            </a:r>
            <a:r>
              <a:rPr lang="en-US" altLang="en-US" b="1" u="sng" dirty="0" smtClean="0">
                <a:latin typeface="Times New Roman" panose="02020603050405020304" pitchFamily="18" charset="0"/>
                <a:cs typeface="Times New Roman" panose="02020603050405020304" pitchFamily="18" charset="0"/>
              </a:rPr>
              <a:t> phase</a:t>
            </a:r>
            <a:endParaRPr lang="en-US" altLang="en-US" b="1" u="sng" dirty="0">
              <a:latin typeface="Times New Roman" panose="02020603050405020304" pitchFamily="18" charset="0"/>
              <a:cs typeface="Times New Roman" panose="02020603050405020304" pitchFamily="18" charset="0"/>
            </a:endParaRPr>
          </a:p>
          <a:p>
            <a:r>
              <a:rPr lang="en-US" altLang="en-US" dirty="0" err="1" smtClean="0">
                <a:latin typeface="Times New Roman" panose="02020603050405020304" pitchFamily="18" charset="0"/>
                <a:cs typeface="Times New Roman" panose="02020603050405020304" pitchFamily="18" charset="0"/>
              </a:rPr>
              <a:t>Otorrhagia</a:t>
            </a:r>
            <a:r>
              <a:rPr lang="en-US" altLang="en-US" dirty="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oto-liquorrhea</a:t>
            </a:r>
            <a:r>
              <a:rPr lang="en-US" altLang="en-US" dirty="0" smtClean="0">
                <a:latin typeface="Times New Roman" panose="02020603050405020304" pitchFamily="18" charset="0"/>
                <a:cs typeface="Times New Roman" panose="02020603050405020304" pitchFamily="18" charset="0"/>
              </a:rPr>
              <a:t>, hearing loss, facial nerve paralysis (few hours or days after the injury). </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964385D7-6117-45F8-A47E-DE3048A128E4}"/>
              </a:ext>
            </a:extLst>
          </p:cNvPr>
          <p:cNvSpPr>
            <a:spLocks noGrp="1"/>
          </p:cNvSpPr>
          <p:nvPr>
            <p:ph type="title"/>
          </p:nvPr>
        </p:nvSpPr>
        <p:spPr>
          <a:xfrm>
            <a:off x="838200" y="781236"/>
            <a:ext cx="10515600" cy="701336"/>
          </a:xfrm>
        </p:spPr>
        <p:txBody>
          <a:bodyPr>
            <a:normAutofit/>
          </a:bodyPr>
          <a:lstStyle/>
          <a:p>
            <a:pPr>
              <a:defRPr/>
            </a:pPr>
            <a:r>
              <a:rPr lang="en-US" sz="3600" dirty="0" smtClean="0">
                <a:latin typeface="Times New Roman" pitchFamily="18" charset="0"/>
                <a:cs typeface="Times New Roman" pitchFamily="18" charset="0"/>
              </a:rPr>
              <a:t>Clinical presentation</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1862899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a:extLst>
              <a:ext uri="{FF2B5EF4-FFF2-40B4-BE49-F238E27FC236}">
                <a16:creationId xmlns:a16="http://schemas.microsoft.com/office/drawing/2014/main" xmlns="" id="{AD61DE54-8124-46F8-9F79-25B8E53D52A2}"/>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Anamnesis</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Neurosurgeon, neurologist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err="1" smtClean="0">
                <a:latin typeface="Times New Roman" panose="02020603050405020304" pitchFamily="18" charset="0"/>
                <a:cs typeface="Times New Roman" panose="02020603050405020304" pitchFamily="18" charset="0"/>
              </a:rPr>
              <a:t>ENT</a:t>
            </a:r>
            <a:r>
              <a:rPr lang="en-US" altLang="en-US" dirty="0" smtClean="0">
                <a:latin typeface="Times New Roman" panose="02020603050405020304" pitchFamily="18" charset="0"/>
                <a:cs typeface="Times New Roman" panose="02020603050405020304" pitchFamily="18" charset="0"/>
              </a:rPr>
              <a:t> examination </a:t>
            </a:r>
            <a:endParaRPr lang="sr-Cyrl-R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Additional testing (CT, audiometry, vestibular function tests)</a:t>
            </a:r>
            <a:endParaRPr lang="en-US" altLang="en-US" dirty="0">
              <a:latin typeface="Times New Roman" panose="02020603050405020304" pitchFamily="18" charset="0"/>
              <a:cs typeface="Times New Roman" panose="02020603050405020304" pitchFamily="18" charset="0"/>
            </a:endParaRPr>
          </a:p>
          <a:p>
            <a:pPr eaLnBrk="1" hangingPunct="1">
              <a:buFont typeface="Wingdings 3" panose="05040102010807070707" pitchFamily="18" charset="2"/>
              <a:buNone/>
            </a:pPr>
            <a:endParaRPr lang="en-US" altLang="en-US" dirty="0"/>
          </a:p>
          <a:p>
            <a:pPr eaLnBrk="1" hangingPunct="1"/>
            <a:endParaRPr lang="en-US" altLang="en-US" dirty="0"/>
          </a:p>
        </p:txBody>
      </p:sp>
      <p:sp>
        <p:nvSpPr>
          <p:cNvPr id="3" name="Title 2">
            <a:extLst>
              <a:ext uri="{FF2B5EF4-FFF2-40B4-BE49-F238E27FC236}">
                <a16:creationId xmlns:a16="http://schemas.microsoft.com/office/drawing/2014/main" xmlns="" id="{48150E32-11D7-4ED9-9489-A41835608843}"/>
              </a:ext>
            </a:extLst>
          </p:cNvPr>
          <p:cNvSpPr>
            <a:spLocks noGrp="1"/>
          </p:cNvSpPr>
          <p:nvPr>
            <p:ph type="title"/>
          </p:nvPr>
        </p:nvSpPr>
        <p:spPr/>
        <p:txBody>
          <a:bodyPr>
            <a:normAutofit/>
          </a:bodyPr>
          <a:lstStyle/>
          <a:p>
            <a:pPr>
              <a:defRPr/>
            </a:pPr>
            <a:r>
              <a:rPr lang="en-US" sz="3600" dirty="0" smtClean="0">
                <a:latin typeface="Times New Roman" pitchFamily="18" charset="0"/>
                <a:cs typeface="Times New Roman" pitchFamily="18" charset="0"/>
              </a:rPr>
              <a:t>Diagnosis</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259044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1">
            <a:extLst>
              <a:ext uri="{FF2B5EF4-FFF2-40B4-BE49-F238E27FC236}">
                <a16:creationId xmlns:a16="http://schemas.microsoft.com/office/drawing/2014/main" xmlns="" id="{808F1E54-1024-4074-B332-72336614BC6A}"/>
              </a:ext>
            </a:extLst>
          </p:cNvPr>
          <p:cNvSpPr>
            <a:spLocks noGrp="1"/>
          </p:cNvSpPr>
          <p:nvPr>
            <p:ph idx="1"/>
          </p:nvPr>
        </p:nvSpPr>
        <p:spPr/>
        <p:txBody>
          <a:bodyPr/>
          <a:lstStyle/>
          <a:p>
            <a:pPr marL="0" indent="0" eaLnBrk="1" hangingPunct="1">
              <a:buNone/>
            </a:pPr>
            <a:r>
              <a:rPr lang="en-US" altLang="en-US" b="1" dirty="0" err="1" smtClean="0">
                <a:latin typeface="Times New Roman" panose="02020603050405020304" pitchFamily="18" charset="0"/>
                <a:cs typeface="Times New Roman" panose="02020603050405020304" pitchFamily="18" charset="0"/>
              </a:rPr>
              <a:t>Otoscopy</a:t>
            </a:r>
            <a:r>
              <a:rPr lang="en-US" altLang="en-US" b="1" dirty="0" smtClean="0">
                <a:latin typeface="Times New Roman" panose="02020603050405020304" pitchFamily="18" charset="0"/>
                <a:cs typeface="Times New Roman" panose="02020603050405020304" pitchFamily="18" charset="0"/>
              </a:rPr>
              <a:t>:</a:t>
            </a:r>
            <a:endParaRPr lang="en-US" altLang="en-US" b="1"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presence of </a:t>
            </a:r>
            <a:r>
              <a:rPr lang="en-US" altLang="en-US" dirty="0" smtClean="0">
                <a:latin typeface="Times New Roman" panose="02020603050405020304" pitchFamily="18" charset="0"/>
                <a:cs typeface="Times New Roman" panose="02020603050405020304" pitchFamily="18" charset="0"/>
              </a:rPr>
              <a:t>blood </a:t>
            </a:r>
            <a:r>
              <a:rPr lang="en-US" altLang="en-US" dirty="0">
                <a:latin typeface="Times New Roman" panose="02020603050405020304" pitchFamily="18" charset="0"/>
                <a:cs typeface="Times New Roman" panose="02020603050405020304" pitchFamily="18" charset="0"/>
              </a:rPr>
              <a:t>in the external auditory canal, lacerations on the skin of the external auditory canal, rupture of the eardrum, </a:t>
            </a:r>
            <a:r>
              <a:rPr lang="en-US" altLang="en-US" dirty="0" err="1">
                <a:latin typeface="Times New Roman" panose="02020603050405020304" pitchFamily="18" charset="0"/>
                <a:cs typeface="Times New Roman" panose="02020603050405020304" pitchFamily="18" charset="0"/>
              </a:rPr>
              <a:t>oto-liquorrhea</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Facial paralysis in 25 % of the cases</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56419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D58B65C-3712-4F4A-AAB5-A4902820D982}"/>
              </a:ext>
            </a:extLst>
          </p:cNvPr>
          <p:cNvSpPr>
            <a:spLocks noGrp="1"/>
          </p:cNvSpPr>
          <p:nvPr>
            <p:ph type="title"/>
          </p:nvPr>
        </p:nvSpPr>
        <p:spPr>
          <a:xfrm>
            <a:off x="1981200" y="274638"/>
            <a:ext cx="8229600" cy="868362"/>
          </a:xfrm>
        </p:spPr>
        <p:txBody>
          <a:bodyPr>
            <a:normAutofit fontScale="90000"/>
          </a:bodyPr>
          <a:lstStyle/>
          <a:p>
            <a:pPr>
              <a:defRPr/>
            </a:pPr>
            <a:r>
              <a:rPr lang="en-US" sz="3200" dirty="0" smtClean="0">
                <a:latin typeface="Times New Roman" pitchFamily="18" charset="0"/>
                <a:cs typeface="Times New Roman" pitchFamily="18" charset="0"/>
              </a:rPr>
              <a:t>CT</a:t>
            </a:r>
            <a:r>
              <a:rPr lang="sr-Cyrl-RS" sz="3200" dirty="0" smtClean="0">
                <a:latin typeface="Times New Roman" pitchFamily="18" charset="0"/>
                <a:cs typeface="Times New Roman" pitchFamily="18" charset="0"/>
              </a:rPr>
              <a:t> </a:t>
            </a:r>
            <a:r>
              <a:rPr lang="sr-Cyrl-RS" sz="3200" dirty="0">
                <a:latin typeface="Times New Roman" pitchFamily="18" charset="0"/>
                <a:cs typeface="Times New Roman" pitchFamily="18" charset="0"/>
              </a:rPr>
              <a:t>- </a:t>
            </a:r>
            <a:r>
              <a:rPr lang="en-US" sz="3200" dirty="0">
                <a:latin typeface="Times New Roman" pitchFamily="18" charset="0"/>
                <a:cs typeface="Times New Roman" pitchFamily="18" charset="0"/>
              </a:rPr>
              <a:t>Longitudinal </a:t>
            </a:r>
            <a:r>
              <a:rPr lang="en-US" sz="3200" dirty="0" smtClean="0">
                <a:latin typeface="Times New Roman" pitchFamily="18" charset="0"/>
                <a:cs typeface="Times New Roman" pitchFamily="18" charset="0"/>
              </a:rPr>
              <a:t>fracture of the temporal bone pyramid</a:t>
            </a:r>
            <a:endParaRPr lang="en-US" sz="3200" dirty="0">
              <a:latin typeface="Times New Roman" pitchFamily="18" charset="0"/>
              <a:cs typeface="Times New Roman" pitchFamily="18" charset="0"/>
            </a:endParaRPr>
          </a:p>
        </p:txBody>
      </p:sp>
      <p:pic>
        <p:nvPicPr>
          <p:cNvPr id="51203" name="Picture 2">
            <a:extLst>
              <a:ext uri="{FF2B5EF4-FFF2-40B4-BE49-F238E27FC236}">
                <a16:creationId xmlns:a16="http://schemas.microsoft.com/office/drawing/2014/main" xmlns="" id="{3E9731E8-9EA0-46CA-9849-C2D34C82201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5717" r="52779"/>
          <a:stretch>
            <a:fillRect/>
          </a:stretch>
        </p:blipFill>
        <p:spPr>
          <a:xfrm>
            <a:off x="2978727" y="1371600"/>
            <a:ext cx="5619522" cy="4821382"/>
          </a:xfrm>
        </p:spPr>
      </p:pic>
    </p:spTree>
    <p:extLst>
      <p:ext uri="{BB962C8B-B14F-4D97-AF65-F5344CB8AC3E}">
        <p14:creationId xmlns:p14="http://schemas.microsoft.com/office/powerpoint/2010/main" val="3243310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1">
            <a:extLst>
              <a:ext uri="{FF2B5EF4-FFF2-40B4-BE49-F238E27FC236}">
                <a16:creationId xmlns:a16="http://schemas.microsoft.com/office/drawing/2014/main" xmlns="" id="{CE6036ED-5B73-49E2-B3AB-4906214AA586}"/>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Airway management, </a:t>
            </a:r>
            <a:r>
              <a:rPr lang="en-US" altLang="en-US" dirty="0" err="1" smtClean="0">
                <a:latin typeface="Times New Roman" panose="02020603050405020304" pitchFamily="18" charset="0"/>
                <a:cs typeface="Times New Roman" panose="02020603050405020304" pitchFamily="18" charset="0"/>
              </a:rPr>
              <a:t>antishock</a:t>
            </a:r>
            <a:r>
              <a:rPr lang="en-US" altLang="en-US" dirty="0" smtClean="0">
                <a:latin typeface="Times New Roman" panose="02020603050405020304" pitchFamily="18" charset="0"/>
                <a:cs typeface="Times New Roman" panose="02020603050405020304" pitchFamily="18" charset="0"/>
              </a:rPr>
              <a:t> therapy</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ear </a:t>
            </a:r>
            <a:r>
              <a:rPr lang="en-US" altLang="en-US" dirty="0" smtClean="0">
                <a:latin typeface="Times New Roman" panose="02020603050405020304" pitchFamily="18" charset="0"/>
                <a:cs typeface="Times New Roman" panose="02020603050405020304" pitchFamily="18" charset="0"/>
              </a:rPr>
              <a:t>should </a:t>
            </a:r>
            <a:r>
              <a:rPr lang="en-US" altLang="en-US" dirty="0">
                <a:latin typeface="Times New Roman" panose="02020603050405020304" pitchFamily="18" charset="0"/>
                <a:cs typeface="Times New Roman" panose="02020603050405020304" pitchFamily="18" charset="0"/>
              </a:rPr>
              <a:t>not be rinsed, a sterile strip is not placed in the ear due to possible complications</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Antibiotics, </a:t>
            </a:r>
            <a:r>
              <a:rPr lang="en-US" altLang="en-US" dirty="0" err="1" smtClean="0">
                <a:latin typeface="Times New Roman" panose="02020603050405020304" pitchFamily="18" charset="0"/>
                <a:cs typeface="Times New Roman" panose="02020603050405020304" pitchFamily="18" charset="0"/>
              </a:rPr>
              <a:t>TT</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err="1" smtClean="0">
                <a:latin typeface="Times New Roman" panose="02020603050405020304" pitchFamily="18" charset="0"/>
                <a:cs typeface="Times New Roman" panose="02020603050405020304" pitchFamily="18" charset="0"/>
              </a:rPr>
              <a:t>Otological</a:t>
            </a:r>
            <a:r>
              <a:rPr lang="en-U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phase of the </a:t>
            </a:r>
            <a:r>
              <a:rPr lang="en-US" altLang="en-US" dirty="0" smtClean="0">
                <a:latin typeface="Times New Roman" panose="02020603050405020304" pitchFamily="18" charset="0"/>
                <a:cs typeface="Times New Roman" panose="02020603050405020304" pitchFamily="18" charset="0"/>
              </a:rPr>
              <a:t>treatment, after </a:t>
            </a:r>
            <a:r>
              <a:rPr lang="en-US" altLang="en-US" dirty="0">
                <a:latin typeface="Times New Roman" panose="02020603050405020304" pitchFamily="18" charset="0"/>
                <a:cs typeface="Times New Roman" panose="02020603050405020304" pitchFamily="18" charset="0"/>
              </a:rPr>
              <a:t>the treatment by the </a:t>
            </a:r>
            <a:r>
              <a:rPr lang="en-US" altLang="en-US" dirty="0" smtClean="0">
                <a:latin typeface="Times New Roman" panose="02020603050405020304" pitchFamily="18" charset="0"/>
                <a:cs typeface="Times New Roman" panose="02020603050405020304" pitchFamily="18" charset="0"/>
              </a:rPr>
              <a:t>neurosurgeon</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61EB2C4C-ACC4-49FB-BE21-F7A7424FB9E8}"/>
              </a:ext>
            </a:extLst>
          </p:cNvPr>
          <p:cNvSpPr>
            <a:spLocks noGrp="1"/>
          </p:cNvSpPr>
          <p:nvPr>
            <p:ph type="title"/>
          </p:nvPr>
        </p:nvSpPr>
        <p:spPr/>
        <p:txBody>
          <a:bodyPr/>
          <a:lstStyle/>
          <a:p>
            <a:pPr>
              <a:defRPr/>
            </a:pPr>
            <a:r>
              <a:rPr lang="en-US" sz="3600" dirty="0" smtClean="0">
                <a:latin typeface="Times New Roman" pitchFamily="18" charset="0"/>
                <a:cs typeface="Times New Roman" pitchFamily="18" charset="0"/>
              </a:rPr>
              <a:t>Treatment</a:t>
            </a:r>
            <a:r>
              <a:rPr lang="x-none"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91846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1">
            <a:extLst>
              <a:ext uri="{FF2B5EF4-FFF2-40B4-BE49-F238E27FC236}">
                <a16:creationId xmlns:a16="http://schemas.microsoft.com/office/drawing/2014/main" xmlns="" id="{DF2C2FE1-0AD6-4FC9-9C63-CFC589B55FD5}"/>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10 </a:t>
            </a:r>
            <a:r>
              <a:rPr lang="en-US" altLang="en-US" dirty="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of all temporal bone fractures</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Facial paralysis in </a:t>
            </a:r>
            <a:r>
              <a:rPr lang="en-US" altLang="en-US" dirty="0">
                <a:latin typeface="Times New Roman" panose="02020603050405020304" pitchFamily="18" charset="0"/>
                <a:cs typeface="Times New Roman" panose="02020603050405020304" pitchFamily="18" charset="0"/>
              </a:rPr>
              <a:t>50% </a:t>
            </a:r>
            <a:r>
              <a:rPr lang="en-US" altLang="en-US" dirty="0" smtClean="0">
                <a:latin typeface="Times New Roman" panose="02020603050405020304" pitchFamily="18" charset="0"/>
                <a:cs typeface="Times New Roman" panose="02020603050405020304" pitchFamily="18" charset="0"/>
              </a:rPr>
              <a:t>of the </a:t>
            </a:r>
            <a:r>
              <a:rPr lang="en-US" altLang="en-US" dirty="0">
                <a:latin typeface="Times New Roman" panose="02020603050405020304" pitchFamily="18" charset="0"/>
                <a:cs typeface="Times New Roman" panose="02020603050405020304" pitchFamily="18" charset="0"/>
              </a:rPr>
              <a:t>cases </a:t>
            </a:r>
            <a:r>
              <a:rPr lang="en-US" altLang="en-US" dirty="0" smtClean="0">
                <a:latin typeface="Times New Roman" panose="02020603050405020304" pitchFamily="18" charset="0"/>
                <a:cs typeface="Times New Roman" panose="02020603050405020304" pitchFamily="18" charset="0"/>
              </a:rPr>
              <a:t>(requires </a:t>
            </a:r>
            <a:r>
              <a:rPr lang="en-US" altLang="en-US" dirty="0">
                <a:latin typeface="Times New Roman" panose="02020603050405020304" pitchFamily="18" charset="0"/>
                <a:cs typeface="Times New Roman" panose="02020603050405020304" pitchFamily="18" charset="0"/>
              </a:rPr>
              <a:t>surgical treatment)</a:t>
            </a:r>
            <a:r>
              <a:rPr lang="sr-Cyrl-RS" altLang="en-US" dirty="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fracture line can be localized in any part </a:t>
            </a:r>
            <a:r>
              <a:rPr lang="en-US" altLang="en-US" dirty="0" smtClean="0">
                <a:latin typeface="Times New Roman" panose="02020603050405020304" pitchFamily="18" charset="0"/>
                <a:cs typeface="Times New Roman" panose="02020603050405020304" pitchFamily="18" charset="0"/>
              </a:rPr>
              <a:t>of </a:t>
            </a:r>
            <a:r>
              <a:rPr lang="en-US" altLang="en-US" dirty="0">
                <a:latin typeface="Times New Roman" panose="02020603050405020304" pitchFamily="18" charset="0"/>
                <a:cs typeface="Times New Roman" panose="02020603050405020304" pitchFamily="18" charset="0"/>
              </a:rPr>
              <a:t>the temporal </a:t>
            </a:r>
            <a:r>
              <a:rPr lang="en-US" altLang="en-US" dirty="0" smtClean="0">
                <a:latin typeface="Times New Roman" panose="02020603050405020304" pitchFamily="18" charset="0"/>
                <a:cs typeface="Times New Roman" panose="02020603050405020304" pitchFamily="18" charset="0"/>
              </a:rPr>
              <a:t>bone pyramid, </a:t>
            </a:r>
            <a:r>
              <a:rPr lang="en-US" altLang="en-US" dirty="0">
                <a:latin typeface="Times New Roman" panose="02020603050405020304" pitchFamily="18" charset="0"/>
                <a:cs typeface="Times New Roman" panose="02020603050405020304" pitchFamily="18" charset="0"/>
              </a:rPr>
              <a:t>starting from the apex to the base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The fracture line can also involve the capsule of the labyrinth</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BD2B5D9C-370D-4C57-BE7F-AD3CF313A7E5}"/>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Transverse fracture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121868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1">
            <a:extLst>
              <a:ext uri="{FF2B5EF4-FFF2-40B4-BE49-F238E27FC236}">
                <a16:creationId xmlns:a16="http://schemas.microsoft.com/office/drawing/2014/main" xmlns="" id="{96BF742A-0BA1-47E9-8DC7-9AFAB8822A3A}"/>
              </a:ext>
            </a:extLst>
          </p:cNvPr>
          <p:cNvSpPr>
            <a:spLocks noGrp="1"/>
          </p:cNvSpPr>
          <p:nvPr>
            <p:ph idx="1"/>
          </p:nvPr>
        </p:nvSpPr>
        <p:spPr/>
        <p:txBody>
          <a:bodyPr/>
          <a:lstStyle/>
          <a:p>
            <a:r>
              <a:rPr lang="en-US" altLang="en-US" dirty="0">
                <a:latin typeface="Times New Roman" panose="02020603050405020304" pitchFamily="18" charset="0"/>
                <a:cs typeface="Times New Roman" panose="02020603050405020304" pitchFamily="18" charset="0"/>
              </a:rPr>
              <a:t>Symptoms of the basilar skull fractures, traumatic shock</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Signs of cerebral concussion/contusion</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Vertigo, </a:t>
            </a:r>
            <a:r>
              <a:rPr lang="en-US" altLang="en-US" dirty="0" err="1" smtClean="0">
                <a:latin typeface="Times New Roman" panose="02020603050405020304" pitchFamily="18" charset="0"/>
                <a:cs typeface="Times New Roman" panose="02020603050405020304" pitchFamily="18" charset="0"/>
              </a:rPr>
              <a:t>nystagmus</a:t>
            </a:r>
            <a:r>
              <a:rPr lang="en-US" altLang="en-US" dirty="0" smtClean="0">
                <a:latin typeface="Times New Roman" panose="02020603050405020304" pitchFamily="18" charset="0"/>
                <a:cs typeface="Times New Roman" panose="02020603050405020304" pitchFamily="18" charset="0"/>
              </a:rPr>
              <a:t>, hearing loss, facial paralysis (direct facial nerve injury)</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r>
              <a:rPr lang="en-US" altLang="en-US" dirty="0" err="1" smtClean="0">
                <a:latin typeface="Times New Roman" panose="02020603050405020304" pitchFamily="18" charset="0"/>
                <a:cs typeface="Times New Roman" panose="02020603050405020304" pitchFamily="18" charset="0"/>
              </a:rPr>
              <a:t>Hemotympanum</a:t>
            </a:r>
            <a:r>
              <a:rPr lang="en-US" altLang="en-US" dirty="0">
                <a:latin typeface="Times New Roman" panose="02020603050405020304" pitchFamily="18" charset="0"/>
                <a:cs typeface="Times New Roman" panose="02020603050405020304" pitchFamily="18" charset="0"/>
              </a:rPr>
              <a:t> occurs as a result of a fracture of the </a:t>
            </a:r>
            <a:r>
              <a:rPr lang="en-US" altLang="en-US" dirty="0" err="1">
                <a:latin typeface="Times New Roman" panose="02020603050405020304" pitchFamily="18" charset="0"/>
                <a:cs typeface="Times New Roman" panose="02020603050405020304" pitchFamily="18" charset="0"/>
              </a:rPr>
              <a:t>tegmen</a:t>
            </a:r>
            <a:r>
              <a:rPr lang="en-US" altLang="en-US" dirty="0">
                <a:latin typeface="Times New Roman" panose="02020603050405020304" pitchFamily="18" charset="0"/>
                <a:cs typeface="Times New Roman" panose="02020603050405020304" pitchFamily="18" charset="0"/>
              </a:rPr>
              <a:t> tympani without injury to the tympanic membrane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AA21A525-FAF0-42EE-8020-E8E52C0889F8}"/>
              </a:ext>
            </a:extLst>
          </p:cNvPr>
          <p:cNvSpPr>
            <a:spLocks noGrp="1"/>
          </p:cNvSpPr>
          <p:nvPr>
            <p:ph type="title"/>
          </p:nvPr>
        </p:nvSpPr>
        <p:spPr>
          <a:xfrm>
            <a:off x="838200" y="861134"/>
            <a:ext cx="10515600" cy="829554"/>
          </a:xfrm>
        </p:spPr>
        <p:txBody>
          <a:bodyPr>
            <a:normAutofit/>
          </a:bodyPr>
          <a:lstStyle/>
          <a:p>
            <a:pPr>
              <a:defRPr/>
            </a:pPr>
            <a:r>
              <a:rPr lang="en-US" sz="3600" smtClean="0">
                <a:latin typeface="Times New Roman" pitchFamily="18" charset="0"/>
                <a:cs typeface="Times New Roman" pitchFamily="18" charset="0"/>
              </a:rPr>
              <a:t>Clinical presentation</a:t>
            </a:r>
            <a:endParaRPr lang="en-US" sz="3600" dirty="0">
              <a:latin typeface="Times New Roman" pitchFamily="18" charset="0"/>
              <a:cs typeface="Times New Roman" pitchFamily="18" charset="0"/>
            </a:endParaRPr>
          </a:p>
        </p:txBody>
      </p:sp>
      <p:pic>
        <p:nvPicPr>
          <p:cNvPr id="54276" name="Picture 2" descr="ÐÐ°Ð»Ð°Ð·Ð¸ Ñ ÑÑÐ°ÐºÑÑÑÐ¸ Ð±Ð°Ð·Ð¸Ð»Ð°ÑÐ½Ðµ Ð»Ð¾Ð±Ð°ÑÐµ (Ð¥ÐµÐ¼Ð¾ÑÐ¸Ð¼Ð¿Ð°Ð½ÑÐ¼) \ Ñ">
            <a:extLst>
              <a:ext uri="{FF2B5EF4-FFF2-40B4-BE49-F238E27FC236}">
                <a16:creationId xmlns:a16="http://schemas.microsoft.com/office/drawing/2014/main" xmlns="" id="{0955DB5B-8BC1-4598-87A8-B02A3477BE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82563"/>
            <a:ext cx="381000"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Picture 4" descr="ÐÐ°Ð»Ð°Ð·Ð¸ Ñ ÑÑÐ°ÐºÑÑÑÐ¸ Ð±Ð°Ð·Ð¸Ð»Ð°ÑÐ½Ðµ Ð»Ð¾Ð±Ð°ÑÐµ (Ð¥ÐµÐ¼Ð¾ÑÐ¸Ð¼Ð¿Ð°Ð½ÑÐ¼) \ Ñ">
            <a:extLst>
              <a:ext uri="{FF2B5EF4-FFF2-40B4-BE49-F238E27FC236}">
                <a16:creationId xmlns:a16="http://schemas.microsoft.com/office/drawing/2014/main" xmlns="" id="{3ECB198A-84E8-4FB9-86AA-2B2F2E2B56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82563"/>
            <a:ext cx="381000"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6" descr="ÐÐ°Ð»Ð°Ð·Ð¸ Ñ ÑÑÐ°ÐºÑÑÑÐ¸ Ð±Ð°Ð·Ð¸Ð»Ð°ÑÐ½Ðµ Ð»Ð¾Ð±Ð°ÑÐµ (Ð¥ÐµÐ¼Ð¾ÑÐ¸Ð¼Ð¿Ð°Ð½ÑÐ¼) \ Ñ">
            <a:extLst>
              <a:ext uri="{FF2B5EF4-FFF2-40B4-BE49-F238E27FC236}">
                <a16:creationId xmlns:a16="http://schemas.microsoft.com/office/drawing/2014/main" xmlns="" id="{9823179C-DE78-45D5-9BB5-525FF32182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82563"/>
            <a:ext cx="381000"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9" name="Picture 8" descr="ÐÐ°Ð»Ð°Ð·Ð¸ Ñ ÑÑÐ°ÐºÑÑÑÐ¸ Ð±Ð°Ð·Ð¸Ð»Ð°ÑÐ½Ðµ Ð»Ð¾Ð±Ð°ÑÐµ (Ð¥ÐµÐ¼Ð¾ÑÐ¸Ð¼Ð¿Ð°Ð½ÑÐ¼) \ Ñ">
            <a:extLst>
              <a:ext uri="{FF2B5EF4-FFF2-40B4-BE49-F238E27FC236}">
                <a16:creationId xmlns:a16="http://schemas.microsoft.com/office/drawing/2014/main" xmlns="" id="{BADAC423-671B-45E9-8C9D-037DDE3BE1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9575" y="-182563"/>
            <a:ext cx="381000" cy="3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61373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
            <a:extLst>
              <a:ext uri="{FF2B5EF4-FFF2-40B4-BE49-F238E27FC236}">
                <a16:creationId xmlns:a16="http://schemas.microsoft.com/office/drawing/2014/main" xmlns="" id="{9BF48D1F-6CCE-46FF-9083-E4ED4F621792}"/>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Anamnesis</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Neurosurgeon, neurologist</a:t>
            </a:r>
          </a:p>
          <a:p>
            <a:pPr eaLnBrk="1" hangingPunct="1"/>
            <a:r>
              <a:rPr lang="en-US" altLang="en-US" dirty="0" err="1" smtClean="0">
                <a:latin typeface="Times New Roman" panose="02020603050405020304" pitchFamily="18" charset="0"/>
                <a:cs typeface="Times New Roman" panose="02020603050405020304" pitchFamily="18" charset="0"/>
              </a:rPr>
              <a:t>ENT</a:t>
            </a:r>
            <a:r>
              <a:rPr lang="en-US" altLang="en-US" dirty="0" smtClean="0">
                <a:latin typeface="Times New Roman" panose="02020603050405020304" pitchFamily="18" charset="0"/>
                <a:cs typeface="Times New Roman" panose="02020603050405020304" pitchFamily="18" charset="0"/>
              </a:rPr>
              <a:t> examination</a:t>
            </a:r>
            <a:endParaRPr lang="sr-Cyrl-R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Additional testing (CT, audiometry, vestibular function tests)</a:t>
            </a:r>
          </a:p>
          <a:p>
            <a:pPr eaLnBrk="1" hangingPunct="1"/>
            <a:endParaRPr lang="en-US" altLang="en-US" dirty="0"/>
          </a:p>
        </p:txBody>
      </p:sp>
      <p:sp>
        <p:nvSpPr>
          <p:cNvPr id="3" name="Title 2">
            <a:extLst>
              <a:ext uri="{FF2B5EF4-FFF2-40B4-BE49-F238E27FC236}">
                <a16:creationId xmlns:a16="http://schemas.microsoft.com/office/drawing/2014/main" xmlns="" id="{015E6ACB-C1E5-4695-90F5-5B2DCCED2D52}"/>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Diagnosis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7802076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1">
            <a:extLst>
              <a:ext uri="{FF2B5EF4-FFF2-40B4-BE49-F238E27FC236}">
                <a16:creationId xmlns:a16="http://schemas.microsoft.com/office/drawing/2014/main" xmlns="" id="{56868AE5-BE81-4293-A24E-5DE2CBE1B516}"/>
              </a:ext>
            </a:extLst>
          </p:cNvPr>
          <p:cNvSpPr>
            <a:spLocks noGrp="1"/>
          </p:cNvSpPr>
          <p:nvPr>
            <p:ph idx="1"/>
          </p:nvPr>
        </p:nvSpPr>
        <p:spPr>
          <a:xfrm>
            <a:off x="602672" y="1046162"/>
            <a:ext cx="10515600" cy="1073583"/>
          </a:xfrm>
        </p:spPr>
        <p:txBody>
          <a:bodyPr/>
          <a:lstStyle/>
          <a:p>
            <a:r>
              <a:rPr lang="en-US" altLang="en-US" b="1" dirty="0" err="1" smtClean="0">
                <a:latin typeface="Times New Roman" panose="02020603050405020304" pitchFamily="18" charset="0"/>
                <a:cs typeface="Times New Roman" panose="02020603050405020304" pitchFamily="18" charset="0"/>
              </a:rPr>
              <a:t>Otoscopy</a:t>
            </a:r>
            <a:r>
              <a:rPr lang="en-US" altLang="en-US" b="1" dirty="0" smtClean="0">
                <a:latin typeface="Times New Roman" panose="02020603050405020304" pitchFamily="18" charset="0"/>
                <a:cs typeface="Times New Roman" panose="02020603050405020304" pitchFamily="18" charset="0"/>
              </a:rPr>
              <a:t>:</a:t>
            </a:r>
            <a:r>
              <a:rPr lang="sr-Cyrl-RS" altLang="en-US" b="1" dirty="0" smtClean="0">
                <a:latin typeface="Times New Roman" panose="02020603050405020304" pitchFamily="18" charset="0"/>
                <a:cs typeface="Times New Roman" panose="02020603050405020304" pitchFamily="18" charset="0"/>
              </a:rPr>
              <a:t> </a:t>
            </a:r>
            <a:r>
              <a:rPr lang="en-US" altLang="en-US" b="1" dirty="0" err="1" smtClean="0">
                <a:latin typeface="Times New Roman" panose="02020603050405020304" pitchFamily="18" charset="0"/>
                <a:cs typeface="Times New Roman" panose="02020603050405020304" pitchFamily="18" charset="0"/>
              </a:rPr>
              <a:t>Hemotympanum</a:t>
            </a:r>
            <a:r>
              <a:rPr lang="en-US" altLang="en-US" b="1"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(protruding </a:t>
            </a:r>
            <a:r>
              <a:rPr lang="en-US" altLang="en-US" dirty="0" smtClean="0">
                <a:latin typeface="Times New Roman" panose="02020603050405020304" pitchFamily="18" charset="0"/>
                <a:cs typeface="Times New Roman" panose="02020603050405020304" pitchFamily="18" charset="0"/>
              </a:rPr>
              <a:t>livid eardrum</a:t>
            </a:r>
            <a:r>
              <a:rPr lang="en-US" altLang="en-US" dirty="0">
                <a:latin typeface="Times New Roman" panose="02020603050405020304" pitchFamily="18" charset="0"/>
                <a:cs typeface="Times New Roman" panose="02020603050405020304" pitchFamily="18" charset="0"/>
              </a:rPr>
              <a:t>)</a:t>
            </a:r>
          </a:p>
        </p:txBody>
      </p:sp>
      <p:pic>
        <p:nvPicPr>
          <p:cNvPr id="56325" name="Picture 4" descr="Ð¡ÑÐ¾Ð´Ð½Ð° ÑÐ»Ð¸ÐºÐ°">
            <a:extLst>
              <a:ext uri="{FF2B5EF4-FFF2-40B4-BE49-F238E27FC236}">
                <a16:creationId xmlns:a16="http://schemas.microsoft.com/office/drawing/2014/main" xmlns="" id="{A4D484E7-E3CD-4F12-AA8A-340EC067ED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3618" y="2119745"/>
            <a:ext cx="4717473" cy="423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3553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9E2E4F57-C09E-44C8-936A-ABC9A4249631}"/>
              </a:ext>
            </a:extLst>
          </p:cNvPr>
          <p:cNvSpPr>
            <a:spLocks noGrp="1"/>
          </p:cNvSpPr>
          <p:nvPr>
            <p:ph type="title"/>
          </p:nvPr>
        </p:nvSpPr>
        <p:spPr/>
        <p:txBody>
          <a:bodyPr/>
          <a:lstStyle/>
          <a:p>
            <a:pPr>
              <a:defRPr/>
            </a:pPr>
            <a:r>
              <a:rPr lang="en-US" sz="3200" dirty="0">
                <a:latin typeface="Times New Roman" pitchFamily="18" charset="0"/>
                <a:cs typeface="Times New Roman" pitchFamily="18" charset="0"/>
              </a:rPr>
              <a:t>CT - </a:t>
            </a:r>
            <a:r>
              <a:rPr lang="en-US" sz="3200" dirty="0" err="1" smtClean="0">
                <a:latin typeface="Times New Roman" pitchFamily="18" charset="0"/>
                <a:cs typeface="Times New Roman" pitchFamily="18" charset="0"/>
              </a:rPr>
              <a:t>Trasverse</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fracture of the temporal bone pyramid</a:t>
            </a:r>
            <a:endParaRPr lang="en-US" sz="3200" dirty="0"/>
          </a:p>
        </p:txBody>
      </p:sp>
      <p:pic>
        <p:nvPicPr>
          <p:cNvPr id="5122" name="Picture 2" descr="Резултат слика за CT fraktura piramide transverzalna">
            <a:extLst>
              <a:ext uri="{FF2B5EF4-FFF2-40B4-BE49-F238E27FC236}">
                <a16:creationId xmlns:a16="http://schemas.microsoft.com/office/drawing/2014/main" xmlns="" id="{3AF6B796-3B53-47A8-986D-FB2FBB0C2A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1854" y="1570471"/>
            <a:ext cx="5176603" cy="4557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540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a:extLst>
              <a:ext uri="{FF2B5EF4-FFF2-40B4-BE49-F238E27FC236}">
                <a16:creationId xmlns:a16="http://schemas.microsoft.com/office/drawing/2014/main" xmlns="" id="{DFB88CA6-3E71-4D90-A546-898960725A9A}"/>
              </a:ext>
            </a:extLst>
          </p:cNvPr>
          <p:cNvSpPr>
            <a:spLocks noGrp="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Sharp mechanical force</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lvl="1"/>
            <a:r>
              <a:rPr lang="en-US" altLang="en-US" sz="2800" smtClean="0">
                <a:latin typeface="Times New Roman" panose="02020603050405020304" pitchFamily="18" charset="0"/>
                <a:cs typeface="Times New Roman" panose="02020603050405020304" pitchFamily="18" charset="0"/>
              </a:rPr>
              <a:t>Cuts</a:t>
            </a:r>
            <a:endParaRPr lang="en-US" altLang="en-US" sz="2800">
              <a:latin typeface="Times New Roman" panose="02020603050405020304" pitchFamily="18" charset="0"/>
              <a:cs typeface="Times New Roman" panose="02020603050405020304" pitchFamily="18" charset="0"/>
            </a:endParaRPr>
          </a:p>
          <a:p>
            <a:pPr lvl="1"/>
            <a:r>
              <a:rPr lang="en-US" altLang="en-US" sz="2800" smtClean="0">
                <a:latin typeface="Times New Roman" panose="02020603050405020304" pitchFamily="18" charset="0"/>
                <a:cs typeface="Times New Roman" panose="02020603050405020304" pitchFamily="18" charset="0"/>
              </a:rPr>
              <a:t>Lacerations </a:t>
            </a:r>
            <a:endParaRPr lang="en-US" altLang="en-US" sz="2800">
              <a:latin typeface="Times New Roman" panose="02020603050405020304" pitchFamily="18" charset="0"/>
              <a:cs typeface="Times New Roman" panose="02020603050405020304" pitchFamily="18" charset="0"/>
            </a:endParaRPr>
          </a:p>
          <a:p>
            <a:pPr lvl="1"/>
            <a:r>
              <a:rPr lang="en-US" altLang="en-US" sz="2800" smtClean="0">
                <a:latin typeface="Times New Roman" panose="02020603050405020304" pitchFamily="18" charset="0"/>
                <a:cs typeface="Times New Roman" panose="02020603050405020304" pitchFamily="18" charset="0"/>
              </a:rPr>
              <a:t>Amputations</a:t>
            </a:r>
            <a:r>
              <a:rPr lang="sr-Cyrl-RS" altLang="en-US" sz="2800" smtClean="0">
                <a:latin typeface="Times New Roman" panose="02020603050405020304" pitchFamily="18" charset="0"/>
                <a:cs typeface="Times New Roman" panose="02020603050405020304" pitchFamily="18" charset="0"/>
              </a:rPr>
              <a:t> (</a:t>
            </a:r>
            <a:r>
              <a:rPr lang="en-US" altLang="en-US" sz="2800" smtClean="0">
                <a:latin typeface="Times New Roman" panose="02020603050405020304" pitchFamily="18" charset="0"/>
                <a:cs typeface="Times New Roman" panose="02020603050405020304" pitchFamily="18" charset="0"/>
              </a:rPr>
              <a:t>partial or complete)</a:t>
            </a:r>
            <a:endParaRPr lang="en-US" altLang="en-US" sz="2800">
              <a:latin typeface="Times New Roman" panose="02020603050405020304" pitchFamily="18" charset="0"/>
              <a:cs typeface="Times New Roman" panose="02020603050405020304" pitchFamily="18" charset="0"/>
            </a:endParaRPr>
          </a:p>
          <a:p>
            <a:pPr eaLnBrk="1" hangingPunct="1"/>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Most common causes are severe head injuries in traffic accidents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6F5DE87E-E83D-4007-8C93-DDB8EA57A56E}"/>
              </a:ext>
            </a:extLst>
          </p:cNvPr>
          <p:cNvSpPr>
            <a:spLocks noGrp="1"/>
          </p:cNvSpPr>
          <p:nvPr>
            <p:ph type="title"/>
          </p:nvPr>
        </p:nvSpPr>
        <p:spPr/>
        <p:txBody>
          <a:bodyPr>
            <a:normAutofit/>
          </a:bodyPr>
          <a:lstStyle/>
          <a:p>
            <a:pPr>
              <a:defRPr/>
            </a:pPr>
            <a:r>
              <a:rPr lang="en-US" smtClean="0">
                <a:latin typeface="Times New Roman" pitchFamily="18" charset="0"/>
                <a:cs typeface="Times New Roman" pitchFamily="18" charset="0"/>
              </a:rPr>
              <a:t>Open mechanical injuries of the auricle</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1281083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1">
            <a:extLst>
              <a:ext uri="{FF2B5EF4-FFF2-40B4-BE49-F238E27FC236}">
                <a16:creationId xmlns:a16="http://schemas.microsoft.com/office/drawing/2014/main" xmlns="" id="{6C35D975-FD9D-47CA-B2E3-F301C94AFCF3}"/>
              </a:ext>
            </a:extLst>
          </p:cNvPr>
          <p:cNvSpPr>
            <a:spLocks noGrp="1"/>
          </p:cNvSpPr>
          <p:nvPr>
            <p:ph idx="1"/>
          </p:nvPr>
        </p:nvSpPr>
        <p:spPr>
          <a:xfrm>
            <a:off x="838200" y="2094050"/>
            <a:ext cx="9608127" cy="2249225"/>
          </a:xfrm>
        </p:spPr>
        <p:txBody>
          <a:bodyPr/>
          <a:lstStyle/>
          <a:p>
            <a:r>
              <a:rPr lang="en-US" altLang="en-US" dirty="0">
                <a:latin typeface="Times New Roman" panose="02020603050405020304" pitchFamily="18" charset="0"/>
                <a:cs typeface="Times New Roman" panose="02020603050405020304" pitchFamily="18" charset="0"/>
              </a:rPr>
              <a:t>Airway management, </a:t>
            </a:r>
            <a:r>
              <a:rPr lang="en-US" altLang="en-US" dirty="0" err="1">
                <a:latin typeface="Times New Roman" panose="02020603050405020304" pitchFamily="18" charset="0"/>
                <a:cs typeface="Times New Roman" panose="02020603050405020304" pitchFamily="18" charset="0"/>
              </a:rPr>
              <a:t>antishock</a:t>
            </a:r>
            <a:r>
              <a:rPr lang="en-US" altLang="en-US" dirty="0">
                <a:latin typeface="Times New Roman" panose="02020603050405020304" pitchFamily="18" charset="0"/>
                <a:cs typeface="Times New Roman" panose="02020603050405020304" pitchFamily="18" charset="0"/>
              </a:rPr>
              <a:t> therapy.</a:t>
            </a:r>
          </a:p>
          <a:p>
            <a:r>
              <a:rPr lang="en-US" altLang="en-US" dirty="0">
                <a:latin typeface="Times New Roman" panose="02020603050405020304" pitchFamily="18" charset="0"/>
                <a:cs typeface="Times New Roman" panose="02020603050405020304" pitchFamily="18" charset="0"/>
              </a:rPr>
              <a:t>Antibiotics, </a:t>
            </a:r>
            <a:r>
              <a:rPr lang="en-US" altLang="en-US" dirty="0" err="1">
                <a:latin typeface="Times New Roman" panose="02020603050405020304" pitchFamily="18" charset="0"/>
                <a:cs typeface="Times New Roman" panose="02020603050405020304" pitchFamily="18" charset="0"/>
              </a:rPr>
              <a:t>TT</a:t>
            </a:r>
            <a:r>
              <a:rPr lang="en-US" altLang="en-US" dirty="0">
                <a:latin typeface="Times New Roman" panose="02020603050405020304" pitchFamily="18" charset="0"/>
                <a:cs typeface="Times New Roman" panose="02020603050405020304" pitchFamily="18" charset="0"/>
              </a:rPr>
              <a:t>.</a:t>
            </a:r>
          </a:p>
          <a:p>
            <a:r>
              <a:rPr lang="en-US" altLang="en-US" dirty="0" err="1">
                <a:latin typeface="Times New Roman" panose="02020603050405020304" pitchFamily="18" charset="0"/>
                <a:cs typeface="Times New Roman" panose="02020603050405020304" pitchFamily="18" charset="0"/>
              </a:rPr>
              <a:t>Otological</a:t>
            </a:r>
            <a:r>
              <a:rPr lang="en-US" altLang="en-US" dirty="0">
                <a:latin typeface="Times New Roman" panose="02020603050405020304" pitchFamily="18" charset="0"/>
                <a:cs typeface="Times New Roman" panose="02020603050405020304" pitchFamily="18" charset="0"/>
              </a:rPr>
              <a:t> phase of the treatment, after the treatment by the neurosurgeon.</a:t>
            </a:r>
          </a:p>
          <a:p>
            <a:pPr eaLnBrk="1" hangingPunct="1"/>
            <a:endParaRPr lang="en-US" altLang="en-US" dirty="0"/>
          </a:p>
        </p:txBody>
      </p:sp>
      <p:sp>
        <p:nvSpPr>
          <p:cNvPr id="3" name="Title 2">
            <a:extLst>
              <a:ext uri="{FF2B5EF4-FFF2-40B4-BE49-F238E27FC236}">
                <a16:creationId xmlns:a16="http://schemas.microsoft.com/office/drawing/2014/main" xmlns="" id="{3CD5B9F7-9B0E-4974-A559-9DDF389E162B}"/>
              </a:ext>
            </a:extLst>
          </p:cNvPr>
          <p:cNvSpPr>
            <a:spLocks noGrp="1"/>
          </p:cNvSpPr>
          <p:nvPr>
            <p:ph type="title"/>
          </p:nvPr>
        </p:nvSpPr>
        <p:spPr>
          <a:xfrm>
            <a:off x="838200" y="834501"/>
            <a:ext cx="10515600" cy="856187"/>
          </a:xfrm>
        </p:spPr>
        <p:txBody>
          <a:bodyPr>
            <a:normAutofit/>
          </a:bodyPr>
          <a:lstStyle/>
          <a:p>
            <a:pPr>
              <a:defRPr/>
            </a:pPr>
            <a:r>
              <a:rPr lang="en-US" sz="3600" dirty="0" smtClean="0">
                <a:latin typeface="Times New Roman" pitchFamily="18" charset="0"/>
                <a:cs typeface="Times New Roman" pitchFamily="18" charset="0"/>
              </a:rPr>
              <a:t>Treatment</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42655999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Content Placeholder 1">
            <a:extLst>
              <a:ext uri="{FF2B5EF4-FFF2-40B4-BE49-F238E27FC236}">
                <a16:creationId xmlns:a16="http://schemas.microsoft.com/office/drawing/2014/main" xmlns="" id="{FC1D6C94-5EFD-4F06-9BE6-2706DC29CF12}"/>
              </a:ext>
            </a:extLst>
          </p:cNvPr>
          <p:cNvSpPr>
            <a:spLocks noGrp="1"/>
          </p:cNvSpPr>
          <p:nvPr>
            <p:ph idx="1"/>
          </p:nvPr>
        </p:nvSpPr>
        <p:spPr/>
        <p:txBody>
          <a:bodyPr/>
          <a:lstStyle/>
          <a:p>
            <a:pPr>
              <a:buNone/>
            </a:pPr>
            <a:r>
              <a:rPr lang="en-US" altLang="en-US" sz="2400" b="1" i="1" dirty="0">
                <a:latin typeface="Times New Roman" panose="02020603050405020304" pitchFamily="18" charset="0"/>
                <a:cs typeface="Times New Roman" panose="02020603050405020304" pitchFamily="18" charset="0"/>
              </a:rPr>
              <a:t>  </a:t>
            </a:r>
            <a:r>
              <a:rPr lang="en-US" altLang="en-US" sz="3200" b="1" dirty="0">
                <a:latin typeface="Times New Roman" panose="02020603050405020304" pitchFamily="18" charset="0"/>
                <a:cs typeface="Times New Roman" panose="02020603050405020304" pitchFamily="18" charset="0"/>
              </a:rPr>
              <a:t>Traumatic Labyrinthine </a:t>
            </a:r>
            <a:r>
              <a:rPr lang="en-US" altLang="en-US" sz="3200" b="1" dirty="0" smtClean="0">
                <a:latin typeface="Times New Roman" panose="02020603050405020304" pitchFamily="18" charset="0"/>
                <a:cs typeface="Times New Roman" panose="02020603050405020304" pitchFamily="18" charset="0"/>
              </a:rPr>
              <a:t>Concussion</a:t>
            </a:r>
          </a:p>
          <a:p>
            <a:r>
              <a:rPr lang="en-US" altLang="en-US" sz="2400" dirty="0" smtClean="0">
                <a:latin typeface="Times New Roman" panose="02020603050405020304" pitchFamily="18" charset="0"/>
                <a:cs typeface="Times New Roman" panose="02020603050405020304" pitchFamily="18" charset="0"/>
              </a:rPr>
              <a:t>Represents an injury </a:t>
            </a:r>
            <a:r>
              <a:rPr lang="en-US" altLang="en-US" sz="2400" dirty="0">
                <a:latin typeface="Times New Roman" panose="02020603050405020304" pitchFamily="18" charset="0"/>
                <a:cs typeface="Times New Roman" panose="02020603050405020304" pitchFamily="18" charset="0"/>
              </a:rPr>
              <a:t>to the contents of the </a:t>
            </a:r>
            <a:r>
              <a:rPr lang="en-US" altLang="en-US" sz="2400" dirty="0" smtClean="0">
                <a:latin typeface="Times New Roman" panose="02020603050405020304" pitchFamily="18" charset="0"/>
                <a:cs typeface="Times New Roman" panose="02020603050405020304" pitchFamily="18" charset="0"/>
              </a:rPr>
              <a:t>inner ear</a:t>
            </a:r>
            <a:endParaRPr lang="sr-Cyrl-CS" altLang="en-US" sz="2400" dirty="0">
              <a:latin typeface="Times New Roman" panose="02020603050405020304" pitchFamily="18" charset="0"/>
              <a:cs typeface="Times New Roman" panose="02020603050405020304" pitchFamily="18" charset="0"/>
            </a:endParaRPr>
          </a:p>
          <a:p>
            <a:pPr eaLnBrk="1" hangingPunct="1"/>
            <a:r>
              <a:rPr lang="en-US" altLang="en-US" sz="2400" b="1" dirty="0" smtClean="0">
                <a:latin typeface="Times New Roman" panose="02020603050405020304" pitchFamily="18" charset="0"/>
                <a:cs typeface="Times New Roman" panose="02020603050405020304" pitchFamily="18" charset="0"/>
              </a:rPr>
              <a:t>Symptoms</a:t>
            </a:r>
            <a:r>
              <a:rPr lang="sr-Cyrl-RS" altLang="en-US" sz="2400" dirty="0" smtClean="0">
                <a:latin typeface="Times New Roman" panose="02020603050405020304" pitchFamily="18" charset="0"/>
                <a:cs typeface="Times New Roman" panose="02020603050405020304" pitchFamily="18" charset="0"/>
              </a:rPr>
              <a:t>:</a:t>
            </a:r>
            <a:r>
              <a:rPr lang="sr-Cyrl-CS" altLang="en-US" sz="2400" dirty="0" smtClean="0">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vertigo, </a:t>
            </a:r>
            <a:r>
              <a:rPr lang="en-US" altLang="en-US" sz="2400" dirty="0" err="1" smtClean="0">
                <a:latin typeface="Times New Roman" panose="02020603050405020304" pitchFamily="18" charset="0"/>
                <a:cs typeface="Times New Roman" panose="02020603050405020304" pitchFamily="18" charset="0"/>
              </a:rPr>
              <a:t>sensorineural</a:t>
            </a:r>
            <a:r>
              <a:rPr lang="en-US" altLang="en-US" sz="2400" dirty="0" smtClean="0">
                <a:latin typeface="Times New Roman" panose="02020603050405020304" pitchFamily="18" charset="0"/>
                <a:cs typeface="Times New Roman" panose="02020603050405020304" pitchFamily="18" charset="0"/>
              </a:rPr>
              <a:t> hearing loss, </a:t>
            </a:r>
            <a:r>
              <a:rPr lang="en-US" altLang="en-US" sz="2400" dirty="0" err="1" smtClean="0">
                <a:latin typeface="Times New Roman" panose="02020603050405020304" pitchFamily="18" charset="0"/>
                <a:cs typeface="Times New Roman" panose="02020603050405020304" pitchFamily="18" charset="0"/>
              </a:rPr>
              <a:t>nystagmus</a:t>
            </a:r>
            <a:r>
              <a:rPr lang="sr-Cyrl-RS" altLang="en-US" sz="2400" dirty="0" smtClean="0">
                <a:latin typeface="Times New Roman" panose="02020603050405020304" pitchFamily="18" charset="0"/>
                <a:cs typeface="Times New Roman" panose="02020603050405020304" pitchFamily="18" charset="0"/>
              </a:rPr>
              <a:t>.</a:t>
            </a:r>
            <a:endParaRPr lang="sr-Cyrl-CS" altLang="en-US" sz="2400" dirty="0">
              <a:latin typeface="Times New Roman" panose="02020603050405020304" pitchFamily="18" charset="0"/>
              <a:cs typeface="Times New Roman" panose="02020603050405020304" pitchFamily="18" charset="0"/>
            </a:endParaRPr>
          </a:p>
          <a:p>
            <a:pPr eaLnBrk="1" hangingPunct="1"/>
            <a:r>
              <a:rPr lang="en-US" altLang="en-US" sz="2400" b="1" dirty="0" smtClean="0">
                <a:latin typeface="Times New Roman" panose="02020603050405020304" pitchFamily="18" charset="0"/>
                <a:cs typeface="Times New Roman" panose="02020603050405020304" pitchFamily="18" charset="0"/>
              </a:rPr>
              <a:t>Diagnosis</a:t>
            </a:r>
            <a:r>
              <a:rPr lang="sr-Cyrl-RS" altLang="en-US" sz="2400" dirty="0" smtClean="0">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anamnesis, </a:t>
            </a:r>
            <a:r>
              <a:rPr lang="en-US" altLang="en-US" sz="2400" dirty="0" err="1" smtClean="0">
                <a:latin typeface="Times New Roman" panose="02020603050405020304" pitchFamily="18" charset="0"/>
                <a:cs typeface="Times New Roman" panose="02020603050405020304" pitchFamily="18" charset="0"/>
              </a:rPr>
              <a:t>otoscopy</a:t>
            </a:r>
            <a:r>
              <a:rPr lang="en-US" altLang="en-US" sz="2400" dirty="0" smtClean="0">
                <a:latin typeface="Times New Roman" panose="02020603050405020304" pitchFamily="18" charset="0"/>
                <a:cs typeface="Times New Roman" panose="02020603050405020304" pitchFamily="18" charset="0"/>
              </a:rPr>
              <a:t> (tympanic membrane is intact)</a:t>
            </a:r>
            <a:r>
              <a:rPr lang="sr-Cyrl-RS" altLang="en-US" sz="2400" dirty="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audiological</a:t>
            </a:r>
            <a:r>
              <a:rPr lang="en-US" altLang="en-US" sz="2400" dirty="0" smtClean="0">
                <a:latin typeface="Times New Roman" panose="02020603050405020304" pitchFamily="18" charset="0"/>
                <a:cs typeface="Times New Roman" panose="02020603050405020304" pitchFamily="18" charset="0"/>
              </a:rPr>
              <a:t> testing</a:t>
            </a:r>
            <a:r>
              <a:rPr lang="sr-Cyrl-RS" altLang="en-US" sz="2400" dirty="0" smtClean="0">
                <a:latin typeface="Times New Roman" panose="02020603050405020304" pitchFamily="18" charset="0"/>
                <a:cs typeface="Times New Roman" panose="02020603050405020304" pitchFamily="18" charset="0"/>
              </a:rPr>
              <a:t>.</a:t>
            </a:r>
            <a:endParaRPr lang="sr-Cyrl-CS" altLang="en-US" sz="2400" dirty="0">
              <a:latin typeface="Times New Roman" panose="02020603050405020304" pitchFamily="18" charset="0"/>
              <a:cs typeface="Times New Roman" panose="02020603050405020304" pitchFamily="18" charset="0"/>
            </a:endParaRPr>
          </a:p>
          <a:p>
            <a:r>
              <a:rPr lang="en-US" altLang="en-US" sz="2400" b="1" dirty="0" smtClean="0">
                <a:latin typeface="Times New Roman" panose="02020603050405020304" pitchFamily="18" charset="0"/>
                <a:cs typeface="Times New Roman" panose="02020603050405020304" pitchFamily="18" charset="0"/>
              </a:rPr>
              <a:t>Treatment</a:t>
            </a:r>
            <a:r>
              <a:rPr lang="sr-Cyrl-RS" altLang="en-US" sz="2400" dirty="0" smtClean="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sedatives and B group vitamins</a:t>
            </a:r>
            <a:r>
              <a:rPr lang="sr-Cyrl-RS" altLang="en-US" sz="2400" dirty="0" smtClean="0">
                <a:latin typeface="Times New Roman" panose="02020603050405020304" pitchFamily="18" charset="0"/>
                <a:cs typeface="Times New Roman" panose="02020603050405020304" pitchFamily="18" charset="0"/>
              </a:rPr>
              <a:t>.</a:t>
            </a:r>
            <a:r>
              <a:rPr lang="sr-Cyrl-CS" altLang="en-US" sz="2400" dirty="0" smtClean="0">
                <a:latin typeface="Times New Roman" panose="02020603050405020304" pitchFamily="18" charset="0"/>
                <a:cs typeface="Times New Roman" panose="02020603050405020304" pitchFamily="18" charset="0"/>
              </a:rPr>
              <a:t> </a:t>
            </a:r>
            <a:endParaRPr lang="en-US" altLang="en-US" sz="2400" dirty="0">
              <a:latin typeface="Times New Roman" panose="02020603050405020304" pitchFamily="18" charset="0"/>
              <a:cs typeface="Times New Roman" panose="02020603050405020304" pitchFamily="18" charset="0"/>
            </a:endParaRPr>
          </a:p>
          <a:p>
            <a:pPr eaLnBrk="1" hangingPunct="1"/>
            <a:endParaRPr lang="en-US" altLang="en-US" dirty="0"/>
          </a:p>
        </p:txBody>
      </p:sp>
      <p:sp>
        <p:nvSpPr>
          <p:cNvPr id="3" name="Title 2">
            <a:extLst>
              <a:ext uri="{FF2B5EF4-FFF2-40B4-BE49-F238E27FC236}">
                <a16:creationId xmlns:a16="http://schemas.microsoft.com/office/drawing/2014/main" xmlns="" id="{A7A8C71D-A8D8-4531-B1E9-61294D91CDFD}"/>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Injuries of the inner ear</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749980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1">
            <a:extLst>
              <a:ext uri="{FF2B5EF4-FFF2-40B4-BE49-F238E27FC236}">
                <a16:creationId xmlns:a16="http://schemas.microsoft.com/office/drawing/2014/main" xmlns="" id="{9D474CBD-9BF7-4712-AAE8-BEA41C03114E}"/>
              </a:ext>
            </a:extLst>
          </p:cNvPr>
          <p:cNvSpPr>
            <a:spLocks noGrp="1"/>
          </p:cNvSpPr>
          <p:nvPr>
            <p:ph idx="1"/>
          </p:nvPr>
        </p:nvSpPr>
        <p:spPr>
          <a:xfrm>
            <a:off x="838199" y="1547675"/>
            <a:ext cx="10214499" cy="4525963"/>
          </a:xfrm>
        </p:spPr>
        <p:txBody>
          <a:bodyPr/>
          <a:lstStyle/>
          <a:p>
            <a:r>
              <a:rPr lang="en-US" altLang="en-US" sz="2400" dirty="0">
                <a:latin typeface="Times New Roman" panose="02020603050405020304" pitchFamily="18" charset="0"/>
                <a:cs typeface="Times New Roman" panose="02020603050405020304" pitchFamily="18" charset="0"/>
              </a:rPr>
              <a:t>It is caused by the short-term impact of sound with a high intensity over 80 dB and a frequency over 2000 Hz</a:t>
            </a:r>
            <a:r>
              <a:rPr lang="sr-Cyrl-C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Most </a:t>
            </a:r>
            <a:r>
              <a:rPr lang="en-US" altLang="en-US" sz="2400" dirty="0" smtClean="0">
                <a:latin typeface="Times New Roman" panose="02020603050405020304" pitchFamily="18" charset="0"/>
                <a:cs typeface="Times New Roman" panose="02020603050405020304" pitchFamily="18" charset="0"/>
              </a:rPr>
              <a:t>often happens as a result of a </a:t>
            </a:r>
            <a:r>
              <a:rPr lang="en-US" altLang="en-US" sz="2400" dirty="0">
                <a:latin typeface="Times New Roman" panose="02020603050405020304" pitchFamily="18" charset="0"/>
                <a:cs typeface="Times New Roman" panose="02020603050405020304" pitchFamily="18" charset="0"/>
              </a:rPr>
              <a:t>shot, an explosion (blast trauma, when the middle ear can also be injured with a rupture of the eardrum), detonation</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Damage to the sensory cells of the organ of </a:t>
            </a:r>
            <a:r>
              <a:rPr lang="en-US" altLang="en-US" sz="2400" dirty="0" err="1" smtClean="0">
                <a:latin typeface="Times New Roman" panose="02020603050405020304" pitchFamily="18" charset="0"/>
                <a:cs typeface="Times New Roman" panose="02020603050405020304" pitchFamily="18" charset="0"/>
              </a:rPr>
              <a:t>Corti</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pPr eaLnBrk="1" hangingPunct="1"/>
            <a:r>
              <a:rPr lang="en-US" altLang="en-US" sz="2400" dirty="0" smtClean="0">
                <a:latin typeface="Times New Roman" panose="02020603050405020304" pitchFamily="18" charset="0"/>
                <a:cs typeface="Times New Roman" panose="02020603050405020304" pitchFamily="18" charset="0"/>
              </a:rPr>
              <a:t>Hearing may be permanently damaged</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Unilateral - a shot near the ear</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r>
              <a:rPr lang="en-US" altLang="en-US" sz="2400" dirty="0" smtClean="0">
                <a:latin typeface="Times New Roman" panose="02020603050405020304" pitchFamily="18" charset="0"/>
                <a:cs typeface="Times New Roman" panose="02020603050405020304" pitchFamily="18" charset="0"/>
              </a:rPr>
              <a:t>Bilateral - </a:t>
            </a:r>
            <a:r>
              <a:rPr lang="en-US" altLang="en-US" sz="2400" dirty="0">
                <a:latin typeface="Times New Roman" panose="02020603050405020304" pitchFamily="18" charset="0"/>
                <a:cs typeface="Times New Roman" panose="02020603050405020304" pitchFamily="18" charset="0"/>
              </a:rPr>
              <a:t>a strong explosion nearby</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pPr eaLnBrk="1" hangingPunct="1"/>
            <a:endParaRPr lang="en-US" altLang="en-US" dirty="0"/>
          </a:p>
        </p:txBody>
      </p:sp>
      <p:sp>
        <p:nvSpPr>
          <p:cNvPr id="3" name="Title 2">
            <a:extLst>
              <a:ext uri="{FF2B5EF4-FFF2-40B4-BE49-F238E27FC236}">
                <a16:creationId xmlns:a16="http://schemas.microsoft.com/office/drawing/2014/main" xmlns="" id="{739CCECD-2A53-4986-B31F-50FC49CF49A7}"/>
              </a:ext>
            </a:extLst>
          </p:cNvPr>
          <p:cNvSpPr>
            <a:spLocks noGrp="1"/>
          </p:cNvSpPr>
          <p:nvPr>
            <p:ph type="title"/>
          </p:nvPr>
        </p:nvSpPr>
        <p:spPr>
          <a:xfrm>
            <a:off x="838200" y="550415"/>
            <a:ext cx="10515600" cy="754603"/>
          </a:xfrm>
        </p:spPr>
        <p:txBody>
          <a:bodyPr>
            <a:normAutofit/>
          </a:bodyPr>
          <a:lstStyle/>
          <a:p>
            <a:pPr>
              <a:defRPr/>
            </a:pPr>
            <a:r>
              <a:rPr lang="en-US" dirty="0" smtClean="0">
                <a:latin typeface="Times New Roman" pitchFamily="18" charset="0"/>
                <a:cs typeface="Times New Roman" pitchFamily="18" charset="0"/>
              </a:rPr>
              <a:t>Acute acoustic trauma</a:t>
            </a:r>
            <a:endParaRPr lang="en-US" dirty="0">
              <a:latin typeface="Times New Roman" pitchFamily="18" charset="0"/>
              <a:cs typeface="Times New Roman" pitchFamily="18" charset="0"/>
            </a:endParaRPr>
          </a:p>
        </p:txBody>
      </p:sp>
      <p:pic>
        <p:nvPicPr>
          <p:cNvPr id="60420" name="Picture 2" descr="Ð ÐµÐ·ÑÐ»ÑÐ°Ñ ÑÐ»Ð¸ÐºÐ° Ð·Ð° akutna akustiÄna trauma">
            <a:extLst>
              <a:ext uri="{FF2B5EF4-FFF2-40B4-BE49-F238E27FC236}">
                <a16:creationId xmlns:a16="http://schemas.microsoft.com/office/drawing/2014/main" xmlns="" id="{95F38B30-2C2F-45DA-B654-15F0E1313A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4898" y="3874095"/>
            <a:ext cx="3938602" cy="253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0019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1">
            <a:extLst>
              <a:ext uri="{FF2B5EF4-FFF2-40B4-BE49-F238E27FC236}">
                <a16:creationId xmlns:a16="http://schemas.microsoft.com/office/drawing/2014/main" xmlns="" id="{1FDD8621-7DEC-47D0-9C02-1DF07EAE9296}"/>
              </a:ext>
            </a:extLst>
          </p:cNvPr>
          <p:cNvSpPr>
            <a:spLocks noGrp="1"/>
          </p:cNvSpPr>
          <p:nvPr>
            <p:ph idx="1"/>
          </p:nvPr>
        </p:nvSpPr>
        <p:spPr>
          <a:xfrm>
            <a:off x="838200" y="1355109"/>
            <a:ext cx="10515600" cy="2073891"/>
          </a:xfrm>
        </p:spPr>
        <p:txBody>
          <a:bodyPr/>
          <a:lstStyle/>
          <a:p>
            <a:pPr eaLnBrk="1" hangingPunct="1"/>
            <a:r>
              <a:rPr lang="en-US" altLang="en-US" b="1" dirty="0" smtClean="0">
                <a:latin typeface="Times New Roman" panose="02020603050405020304" pitchFamily="18" charset="0"/>
                <a:cs typeface="Times New Roman" panose="02020603050405020304" pitchFamily="18" charset="0"/>
              </a:rPr>
              <a:t>Clinical presentation</a:t>
            </a:r>
            <a:endParaRPr lang="en-US" altLang="en-US" b="1"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Tinnitus, hearing loss</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err="1" smtClean="0">
                <a:latin typeface="Times New Roman" panose="02020603050405020304" pitchFamily="18" charset="0"/>
                <a:cs typeface="Times New Roman" panose="02020603050405020304" pitchFamily="18" charset="0"/>
              </a:rPr>
              <a:t>Otoscopy</a:t>
            </a:r>
            <a:r>
              <a:rPr lang="en-US" altLang="en-US" dirty="0" smtClean="0">
                <a:latin typeface="Times New Roman" panose="02020603050405020304" pitchFamily="18" charset="0"/>
                <a:cs typeface="Times New Roman" panose="02020603050405020304" pitchFamily="18" charset="0"/>
              </a:rPr>
              <a:t>:</a:t>
            </a:r>
            <a:r>
              <a:rPr lang="sr-Cyrl-R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normal findings unless in the case of blast trauma</a:t>
            </a:r>
            <a:endParaRPr lang="en-US" altLang="en-US" dirty="0">
              <a:latin typeface="Times New Roman" panose="02020603050405020304" pitchFamily="18" charset="0"/>
              <a:cs typeface="Times New Roman" panose="02020603050405020304" pitchFamily="18" charset="0"/>
            </a:endParaRPr>
          </a:p>
        </p:txBody>
      </p:sp>
      <p:pic>
        <p:nvPicPr>
          <p:cNvPr id="61444" name="Picture 2" descr="Ð ÐµÐ·ÑÐ»ÑÐ°Ñ ÑÐ»Ð¸ÐºÐ° Ð·Ð° sluÅ¡ne koÅ¡Äice">
            <a:extLst>
              <a:ext uri="{FF2B5EF4-FFF2-40B4-BE49-F238E27FC236}">
                <a16:creationId xmlns:a16="http://schemas.microsoft.com/office/drawing/2014/main" xmlns="" id="{B9A95475-F4CF-400C-ADF8-344DB809AB33}"/>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128855" y="3458530"/>
            <a:ext cx="6964373" cy="2379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3974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1">
            <a:extLst>
              <a:ext uri="{FF2B5EF4-FFF2-40B4-BE49-F238E27FC236}">
                <a16:creationId xmlns:a16="http://schemas.microsoft.com/office/drawing/2014/main" xmlns="" id="{F28D070B-CF66-43EC-B0DE-22C83571293C}"/>
              </a:ext>
            </a:extLst>
          </p:cNvPr>
          <p:cNvSpPr>
            <a:spLocks noGrp="1"/>
          </p:cNvSpPr>
          <p:nvPr>
            <p:ph idx="1"/>
          </p:nvPr>
        </p:nvSpPr>
        <p:spPr>
          <a:xfrm>
            <a:off x="838200" y="1825625"/>
            <a:ext cx="5257800" cy="4351338"/>
          </a:xfrm>
        </p:spPr>
        <p:txBody>
          <a:bodyPr/>
          <a:lstStyle/>
          <a:p>
            <a:pPr eaLnBrk="1" hangingPunct="1"/>
            <a:r>
              <a:rPr lang="en-US" altLang="en-US" dirty="0" smtClean="0">
                <a:latin typeface="Times New Roman" panose="02020603050405020304" pitchFamily="18" charset="0"/>
                <a:cs typeface="Times New Roman" panose="02020603050405020304" pitchFamily="18" charset="0"/>
              </a:rPr>
              <a:t>Anamnesis, </a:t>
            </a:r>
            <a:r>
              <a:rPr lang="en-US" altLang="en-US" dirty="0" err="1" smtClean="0">
                <a:latin typeface="Times New Roman" panose="02020603050405020304" pitchFamily="18" charset="0"/>
                <a:cs typeface="Times New Roman" panose="02020603050405020304" pitchFamily="18" charset="0"/>
              </a:rPr>
              <a:t>ENT</a:t>
            </a:r>
            <a:r>
              <a:rPr lang="en-US" altLang="en-US" dirty="0" smtClean="0">
                <a:latin typeface="Times New Roman" panose="02020603050405020304" pitchFamily="18" charset="0"/>
                <a:cs typeface="Times New Roman" panose="02020603050405020304" pitchFamily="18" charset="0"/>
              </a:rPr>
              <a:t> examination</a:t>
            </a:r>
            <a:r>
              <a:rPr lang="sr-Cyrl-RS" altLang="en-US" dirty="0" smtClean="0">
                <a:latin typeface="Times New Roman" panose="02020603050405020304" pitchFamily="18" charset="0"/>
                <a:cs typeface="Times New Roman" panose="02020603050405020304" pitchFamily="18" charset="0"/>
              </a:rPr>
              <a:t>.</a:t>
            </a:r>
            <a:r>
              <a:rPr lang="en-US" altLang="en-US" dirty="0" smtClean="0">
                <a:latin typeface="Times New Roman" panose="02020603050405020304" pitchFamily="18" charset="0"/>
                <a:cs typeface="Times New Roman" panose="02020603050405020304" pitchFamily="18" charset="0"/>
              </a:rPr>
              <a:t> </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smtClean="0">
                <a:latin typeface="Times New Roman" panose="02020603050405020304" pitchFamily="18" charset="0"/>
                <a:cs typeface="Times New Roman" panose="02020603050405020304" pitchFamily="18" charset="0"/>
              </a:rPr>
              <a:t>Audiometry</a:t>
            </a:r>
            <a:r>
              <a:rPr lang="en-US" altLang="en-US" sz="2400" dirty="0" smtClean="0">
                <a:latin typeface="Times New Roman" panose="02020603050405020304" pitchFamily="18" charset="0"/>
                <a:cs typeface="Times New Roman" panose="02020603050405020304" pitchFamily="18" charset="0"/>
              </a:rPr>
              <a:t>: hearing loss on high frequencies, especially on </a:t>
            </a:r>
            <a:r>
              <a:rPr lang="sr-Cyrl-CS" altLang="en-US" sz="2400" dirty="0" smtClean="0">
                <a:latin typeface="Times New Roman" panose="02020603050405020304" pitchFamily="18" charset="0"/>
                <a:cs typeface="Times New Roman" panose="02020603050405020304" pitchFamily="18" charset="0"/>
              </a:rPr>
              <a:t>4000 </a:t>
            </a:r>
            <a:r>
              <a:rPr lang="en-US" altLang="en-US" sz="2400" dirty="0">
                <a:latin typeface="Times New Roman" panose="02020603050405020304" pitchFamily="18" charset="0"/>
                <a:cs typeface="Times New Roman" panose="02020603050405020304" pitchFamily="18" charset="0"/>
              </a:rPr>
              <a:t>Hz</a:t>
            </a:r>
            <a:r>
              <a:rPr lang="sr-Cyrl-RS" altLang="en-US" sz="2400" dirty="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13DC3692-78DD-4C95-92CE-A968A412B120}"/>
              </a:ext>
            </a:extLst>
          </p:cNvPr>
          <p:cNvSpPr>
            <a:spLocks noGrp="1"/>
          </p:cNvSpPr>
          <p:nvPr>
            <p:ph type="title"/>
          </p:nvPr>
        </p:nvSpPr>
        <p:spPr>
          <a:xfrm>
            <a:off x="838200" y="790113"/>
            <a:ext cx="10515600" cy="488271"/>
          </a:xfrm>
        </p:spPr>
        <p:txBody>
          <a:bodyPr>
            <a:normAutofit fontScale="90000"/>
          </a:bodyPr>
          <a:lstStyle/>
          <a:p>
            <a:pPr>
              <a:defRPr/>
            </a:pPr>
            <a:r>
              <a:rPr lang="sr-Cyrl-RS" sz="3600" dirty="0">
                <a:latin typeface="Times New Roman" pitchFamily="18" charset="0"/>
                <a:cs typeface="Times New Roman" pitchFamily="18" charset="0"/>
              </a:rPr>
              <a:t/>
            </a:r>
            <a:br>
              <a:rPr lang="sr-Cyrl-RS" sz="3600" dirty="0">
                <a:latin typeface="Times New Roman" pitchFamily="18" charset="0"/>
                <a:cs typeface="Times New Roman" pitchFamily="18" charset="0"/>
              </a:rPr>
            </a:br>
            <a:r>
              <a:rPr lang="en-US" sz="3600" dirty="0" smtClean="0">
                <a:latin typeface="Times New Roman" pitchFamily="18" charset="0"/>
                <a:cs typeface="Times New Roman" pitchFamily="18" charset="0"/>
              </a:rPr>
              <a:t>Diagnosis</a:t>
            </a:r>
            <a:r>
              <a:rPr lang="x-none"/>
              <a:t/>
            </a:r>
            <a:br>
              <a:rPr lang="x-none"/>
            </a:br>
            <a:endParaRPr lang="en-US" dirty="0"/>
          </a:p>
        </p:txBody>
      </p:sp>
      <p:pic>
        <p:nvPicPr>
          <p:cNvPr id="62468" name="Picture 2" descr="Ð¡ÑÐ¾Ð´Ð½Ð° ÑÐ»Ð¸ÐºÐ°">
            <a:extLst>
              <a:ext uri="{FF2B5EF4-FFF2-40B4-BE49-F238E27FC236}">
                <a16:creationId xmlns:a16="http://schemas.microsoft.com/office/drawing/2014/main" xmlns="" id="{E271119F-12CE-411D-9136-538983BC9E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1666" y="1762959"/>
            <a:ext cx="4874351" cy="4176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12277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1">
            <a:extLst>
              <a:ext uri="{FF2B5EF4-FFF2-40B4-BE49-F238E27FC236}">
                <a16:creationId xmlns:a16="http://schemas.microsoft.com/office/drawing/2014/main" xmlns="" id="{1737FA00-F43E-44BD-B0A3-9049FE80BE37}"/>
              </a:ext>
            </a:extLst>
          </p:cNvPr>
          <p:cNvSpPr>
            <a:spLocks noGrp="1"/>
          </p:cNvSpPr>
          <p:nvPr>
            <p:ph idx="1"/>
          </p:nvPr>
        </p:nvSpPr>
        <p:spPr/>
        <p:txBody>
          <a:bodyPr/>
          <a:lstStyle/>
          <a:p>
            <a:r>
              <a:rPr lang="en-US" altLang="en-US" sz="2400" dirty="0">
                <a:latin typeface="Times New Roman" panose="02020603050405020304" pitchFamily="18" charset="0"/>
                <a:cs typeface="Times New Roman" panose="02020603050405020304" pitchFamily="18" charset="0"/>
              </a:rPr>
              <a:t>It is caused by constant and long-term exposure to acoustic stimuli (factory noise, music, industrial </a:t>
            </a:r>
            <a:r>
              <a:rPr lang="en-US" altLang="en-US" sz="2400" dirty="0" smtClean="0">
                <a:latin typeface="Times New Roman" panose="02020603050405020304" pitchFamily="18" charset="0"/>
                <a:cs typeface="Times New Roman" panose="02020603050405020304" pitchFamily="18" charset="0"/>
              </a:rPr>
              <a:t>noise)</a:t>
            </a:r>
          </a:p>
          <a:p>
            <a:r>
              <a:rPr lang="en-US" altLang="en-US" sz="2400" dirty="0" smtClean="0">
                <a:latin typeface="Times New Roman" panose="02020603050405020304" pitchFamily="18" charset="0"/>
                <a:cs typeface="Times New Roman" panose="02020603050405020304" pitchFamily="18" charset="0"/>
              </a:rPr>
              <a:t>Initially, hearing </a:t>
            </a:r>
            <a:r>
              <a:rPr lang="en-US" altLang="en-US" sz="2400" dirty="0">
                <a:latin typeface="Times New Roman" panose="02020603050405020304" pitchFamily="18" charset="0"/>
                <a:cs typeface="Times New Roman" panose="02020603050405020304" pitchFamily="18" charset="0"/>
              </a:rPr>
              <a:t>damage </a:t>
            </a:r>
            <a:r>
              <a:rPr lang="en-US" altLang="en-US" sz="2400" dirty="0" smtClean="0">
                <a:latin typeface="Times New Roman" panose="02020603050405020304" pitchFamily="18" charset="0"/>
                <a:cs typeface="Times New Roman" panose="02020603050405020304" pitchFamily="18" charset="0"/>
              </a:rPr>
              <a:t>occurs </a:t>
            </a:r>
            <a:r>
              <a:rPr lang="en-US" altLang="en-US" sz="2400" dirty="0">
                <a:latin typeface="Times New Roman" panose="02020603050405020304" pitchFamily="18" charset="0"/>
                <a:cs typeface="Times New Roman" panose="02020603050405020304" pitchFamily="18" charset="0"/>
              </a:rPr>
              <a:t>a typical </a:t>
            </a:r>
            <a:r>
              <a:rPr lang="en-US" altLang="en-US" sz="2400" dirty="0" err="1">
                <a:latin typeface="Times New Roman" panose="02020603050405020304" pitchFamily="18" charset="0"/>
                <a:cs typeface="Times New Roman" panose="02020603050405020304" pitchFamily="18" charset="0"/>
              </a:rPr>
              <a:t>scotoma</a:t>
            </a:r>
            <a:r>
              <a:rPr lang="en-US" altLang="en-US" sz="2400" dirty="0">
                <a:latin typeface="Times New Roman" panose="02020603050405020304" pitchFamily="18" charset="0"/>
                <a:cs typeface="Times New Roman" panose="02020603050405020304" pitchFamily="18" charset="0"/>
              </a:rPr>
              <a:t> in the area of ​​4000 Hz, and if the </a:t>
            </a:r>
            <a:r>
              <a:rPr lang="en-US" altLang="en-US" sz="2400" dirty="0" smtClean="0">
                <a:latin typeface="Times New Roman" panose="02020603050405020304" pitchFamily="18" charset="0"/>
                <a:cs typeface="Times New Roman" panose="02020603050405020304" pitchFamily="18" charset="0"/>
              </a:rPr>
              <a:t>pathological agents persists, </a:t>
            </a:r>
            <a:r>
              <a:rPr lang="en-US" altLang="en-US" sz="2400" dirty="0">
                <a:latin typeface="Times New Roman" panose="02020603050405020304" pitchFamily="18" charset="0"/>
                <a:cs typeface="Times New Roman" panose="02020603050405020304" pitchFamily="18" charset="0"/>
              </a:rPr>
              <a:t>lower frequencies are also affected and a complete loss of hearing can occur</a:t>
            </a:r>
            <a:r>
              <a:rPr lang="sr-Cyrl-RS" altLang="en-US" sz="2400" dirty="0" smtClean="0">
                <a:latin typeface="Times New Roman" panose="02020603050405020304" pitchFamily="18" charset="0"/>
                <a:cs typeface="Times New Roman" panose="02020603050405020304" pitchFamily="18" charset="0"/>
              </a:rPr>
              <a:t>.</a:t>
            </a:r>
            <a:endParaRPr lang="sr-Cyrl-C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The damage is related to individual hypersensitivity to the effects of noise</a:t>
            </a:r>
            <a:r>
              <a:rPr lang="sr-Cyrl-RS" altLang="en-US" sz="2400" dirty="0" smtClean="0">
                <a:latin typeface="Times New Roman" panose="02020603050405020304" pitchFamily="18" charset="0"/>
                <a:cs typeface="Times New Roman" panose="02020603050405020304" pitchFamily="18" charset="0"/>
              </a:rPr>
              <a:t>.</a:t>
            </a:r>
            <a:endParaRPr lang="en-US" altLang="en-US" sz="2400" dirty="0">
              <a:latin typeface="Times New Roman" panose="02020603050405020304" pitchFamily="18" charset="0"/>
              <a:cs typeface="Times New Roman" panose="02020603050405020304" pitchFamily="18" charset="0"/>
            </a:endParaRPr>
          </a:p>
          <a:p>
            <a:pPr eaLnBrk="1" hangingPunct="1"/>
            <a:endParaRPr lang="en-US" altLang="en-US" dirty="0"/>
          </a:p>
        </p:txBody>
      </p:sp>
      <p:sp>
        <p:nvSpPr>
          <p:cNvPr id="3" name="Title 2">
            <a:extLst>
              <a:ext uri="{FF2B5EF4-FFF2-40B4-BE49-F238E27FC236}">
                <a16:creationId xmlns:a16="http://schemas.microsoft.com/office/drawing/2014/main" xmlns="" id="{B8DFB262-F103-4567-9288-C536B6941F48}"/>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Chronic acoustic trauma</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1507831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1">
            <a:extLst>
              <a:ext uri="{FF2B5EF4-FFF2-40B4-BE49-F238E27FC236}">
                <a16:creationId xmlns:a16="http://schemas.microsoft.com/office/drawing/2014/main" xmlns="" id="{F7798595-B8FD-4A5B-9812-2E2031E4A3F7}"/>
              </a:ext>
            </a:extLst>
          </p:cNvPr>
          <p:cNvSpPr>
            <a:spLocks noGrp="1"/>
          </p:cNvSpPr>
          <p:nvPr>
            <p:ph idx="1"/>
          </p:nvPr>
        </p:nvSpPr>
        <p:spPr>
          <a:xfrm>
            <a:off x="838200" y="1825625"/>
            <a:ext cx="6397101" cy="4351338"/>
          </a:xfrm>
        </p:spPr>
        <p:txBody>
          <a:bodyPr/>
          <a:lstStyle/>
          <a:p>
            <a:pPr eaLnBrk="1" hangingPunct="1"/>
            <a:r>
              <a:rPr lang="en-US" altLang="en-US" dirty="0" smtClean="0">
                <a:latin typeface="Times New Roman" panose="02020603050405020304" pitchFamily="18" charset="0"/>
                <a:cs typeface="Times New Roman" panose="02020603050405020304" pitchFamily="18" charset="0"/>
              </a:rPr>
              <a:t>Tinnitus and irreversible hearing damage</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r>
              <a:rPr lang="en-US" altLang="en-US" dirty="0" err="1" smtClean="0">
                <a:latin typeface="Times New Roman" panose="02020603050405020304" pitchFamily="18" charset="0"/>
                <a:cs typeface="Times New Roman" panose="02020603050405020304" pitchFamily="18" charset="0"/>
              </a:rPr>
              <a:t>Otoscopy</a:t>
            </a:r>
            <a:r>
              <a:rPr lang="en-US" altLang="en-US" dirty="0" smtClean="0">
                <a:latin typeface="Times New Roman" panose="02020603050405020304" pitchFamily="18" charset="0"/>
                <a:cs typeface="Times New Roman" panose="02020603050405020304" pitchFamily="18" charset="0"/>
              </a:rPr>
              <a:t>:</a:t>
            </a:r>
            <a:r>
              <a:rPr lang="sr-Cyrl-R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rPr>
              <a:t>normal findings</a:t>
            </a: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Audiometry</a:t>
            </a:r>
            <a:r>
              <a:rPr lang="sr-Cyrl-R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bilateral </a:t>
            </a:r>
            <a:r>
              <a:rPr lang="en-US" altLang="en-US" dirty="0" err="1">
                <a:latin typeface="Times New Roman" panose="02020603050405020304" pitchFamily="18" charset="0"/>
                <a:cs typeface="Times New Roman" panose="02020603050405020304" pitchFamily="18" charset="0"/>
              </a:rPr>
              <a:t>sensorineural</a:t>
            </a:r>
            <a:r>
              <a:rPr lang="en-US" altLang="en-US" dirty="0">
                <a:latin typeface="Times New Roman" panose="02020603050405020304" pitchFamily="18" charset="0"/>
                <a:cs typeface="Times New Roman" panose="02020603050405020304" pitchFamily="18" charset="0"/>
              </a:rPr>
              <a:t> hearing loss with </a:t>
            </a:r>
            <a:r>
              <a:rPr lang="en-US" altLang="en-US" dirty="0" err="1">
                <a:latin typeface="Times New Roman" panose="02020603050405020304" pitchFamily="18" charset="0"/>
                <a:cs typeface="Times New Roman" panose="02020603050405020304" pitchFamily="18" charset="0"/>
              </a:rPr>
              <a:t>scotoma</a:t>
            </a:r>
            <a:r>
              <a:rPr lang="en-US" altLang="en-US" dirty="0">
                <a:latin typeface="Times New Roman" panose="02020603050405020304" pitchFamily="18" charset="0"/>
                <a:cs typeface="Times New Roman" panose="02020603050405020304" pitchFamily="18" charset="0"/>
              </a:rPr>
              <a:t> at 4000 Hz</a:t>
            </a:r>
          </a:p>
          <a:p>
            <a:pPr eaLnBrk="1" hangingPunct="1"/>
            <a:endParaRPr lang="en-US" altLang="en-US" dirty="0"/>
          </a:p>
          <a:p>
            <a:pPr eaLnBrk="1" hangingPunct="1"/>
            <a:endParaRPr lang="en-US" altLang="en-US" dirty="0"/>
          </a:p>
          <a:p>
            <a:pPr eaLnBrk="1" hangingPunct="1"/>
            <a:endParaRPr lang="en-US" altLang="en-US" dirty="0"/>
          </a:p>
        </p:txBody>
      </p:sp>
      <p:sp>
        <p:nvSpPr>
          <p:cNvPr id="3" name="Title 2">
            <a:extLst>
              <a:ext uri="{FF2B5EF4-FFF2-40B4-BE49-F238E27FC236}">
                <a16:creationId xmlns:a16="http://schemas.microsoft.com/office/drawing/2014/main" xmlns="" id="{F8832BA3-60C1-41AB-B937-26A346387BD8}"/>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Diagnosis</a:t>
            </a:r>
            <a:endParaRPr lang="en-US" dirty="0">
              <a:latin typeface="Times New Roman" pitchFamily="18" charset="0"/>
              <a:cs typeface="Times New Roman" pitchFamily="18" charset="0"/>
            </a:endParaRPr>
          </a:p>
        </p:txBody>
      </p:sp>
      <p:pic>
        <p:nvPicPr>
          <p:cNvPr id="64516" name="Picture 8" descr="C:\Users\Stojanovic\Desktop\20190127_201720.jpg">
            <a:extLst>
              <a:ext uri="{FF2B5EF4-FFF2-40B4-BE49-F238E27FC236}">
                <a16:creationId xmlns:a16="http://schemas.microsoft.com/office/drawing/2014/main" xmlns="" id="{165FCF87-7E7D-4025-87FE-FEA7D74C35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1811" y="1371727"/>
            <a:ext cx="3613951" cy="495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30107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1">
            <a:extLst>
              <a:ext uri="{FF2B5EF4-FFF2-40B4-BE49-F238E27FC236}">
                <a16:creationId xmlns:a16="http://schemas.microsoft.com/office/drawing/2014/main" xmlns="" id="{2980FC04-1D32-4E2A-A4C9-4F64A063EE7D}"/>
              </a:ext>
            </a:extLst>
          </p:cNvPr>
          <p:cNvSpPr>
            <a:spLocks noGrp="1"/>
          </p:cNvSpPr>
          <p:nvPr>
            <p:ph idx="1"/>
          </p:nvPr>
        </p:nvSpPr>
        <p:spPr/>
        <p:txBody>
          <a:bodyPr/>
          <a:lstStyle/>
          <a:p>
            <a:pPr eaLnBrk="1" hangingPunct="1"/>
            <a:r>
              <a:rPr lang="en-US" altLang="en-US" dirty="0" smtClean="0">
                <a:latin typeface="Times New Roman" panose="02020603050405020304" pitchFamily="18" charset="0"/>
                <a:cs typeface="Times New Roman" panose="02020603050405020304" pitchFamily="18" charset="0"/>
              </a:rPr>
              <a:t>Prevention is the most important</a:t>
            </a: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Hearing Protection Equipment</a:t>
            </a:r>
          </a:p>
        </p:txBody>
      </p:sp>
      <p:sp>
        <p:nvSpPr>
          <p:cNvPr id="3" name="Title 2">
            <a:extLst>
              <a:ext uri="{FF2B5EF4-FFF2-40B4-BE49-F238E27FC236}">
                <a16:creationId xmlns:a16="http://schemas.microsoft.com/office/drawing/2014/main" xmlns="" id="{FED9ED0A-AAEB-426A-A7B9-C15DDF570969}"/>
              </a:ext>
            </a:extLst>
          </p:cNvPr>
          <p:cNvSpPr>
            <a:spLocks noGrp="1"/>
          </p:cNvSpPr>
          <p:nvPr>
            <p:ph type="title"/>
          </p:nvPr>
        </p:nvSpPr>
        <p:spPr/>
        <p:txBody>
          <a:bodyPr/>
          <a:lstStyle/>
          <a:p>
            <a:pPr>
              <a:defRPr/>
            </a:pPr>
            <a:r>
              <a:rPr lang="en-US" dirty="0" smtClean="0">
                <a:latin typeface="Times New Roman" pitchFamily="18" charset="0"/>
                <a:cs typeface="Times New Roman" pitchFamily="18" charset="0"/>
              </a:rPr>
              <a:t>Treatment</a:t>
            </a:r>
            <a:endParaRPr lang="en-US" dirty="0">
              <a:latin typeface="Times New Roman" pitchFamily="18" charset="0"/>
              <a:cs typeface="Times New Roman" pitchFamily="18" charset="0"/>
            </a:endParaRPr>
          </a:p>
        </p:txBody>
      </p:sp>
      <p:pic>
        <p:nvPicPr>
          <p:cNvPr id="65540" name="Picture 2" descr="Ð ÐµÐ·ÑÐ»ÑÐ°Ñ ÑÐ»Ð¸ÐºÐ° Ð·Ð° antifoni">
            <a:extLst>
              <a:ext uri="{FF2B5EF4-FFF2-40B4-BE49-F238E27FC236}">
                <a16:creationId xmlns:a16="http://schemas.microsoft.com/office/drawing/2014/main" xmlns="" id="{6F654DAE-9E4A-47BB-9DC1-53DAEAEE79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4784" y="1690687"/>
            <a:ext cx="3919999" cy="391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08820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Times New Roman" pitchFamily="18" charset="0"/>
                <a:cs typeface="Times New Roman" pitchFamily="18" charset="0"/>
              </a:rPr>
              <a:t>Foreign bodies of the external ear canal</a:t>
            </a:r>
          </a:p>
        </p:txBody>
      </p:sp>
    </p:spTree>
    <p:extLst>
      <p:ext uri="{BB962C8B-B14F-4D97-AF65-F5344CB8AC3E}">
        <p14:creationId xmlns:p14="http://schemas.microsoft.com/office/powerpoint/2010/main" val="297220007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5035" y="955613"/>
            <a:ext cx="10515600" cy="4450887"/>
          </a:xfrm>
        </p:spPr>
        <p:txBody>
          <a:bodyPr>
            <a:normAutofit/>
          </a:bodyPr>
          <a:lstStyle/>
          <a:p>
            <a:r>
              <a:rPr lang="en-US" dirty="0">
                <a:latin typeface="Times New Roman" pitchFamily="18" charset="0"/>
                <a:cs typeface="Times New Roman" pitchFamily="18" charset="0"/>
              </a:rPr>
              <a:t>They are most common in children and </a:t>
            </a:r>
            <a:r>
              <a:rPr lang="en-US" dirty="0" smtClean="0">
                <a:latin typeface="Times New Roman" pitchFamily="18" charset="0"/>
                <a:cs typeface="Times New Roman" pitchFamily="18" charset="0"/>
              </a:rPr>
              <a:t>in adults </a:t>
            </a:r>
            <a:r>
              <a:rPr lang="en-US" dirty="0">
                <a:latin typeface="Times New Roman" pitchFamily="18" charset="0"/>
                <a:cs typeface="Times New Roman" pitchFamily="18" charset="0"/>
              </a:rPr>
              <a:t>as a result of ear picking</a:t>
            </a:r>
            <a:r>
              <a:rPr lang="sr-Cyrl-RS" dirty="0" smtClean="0">
                <a:latin typeface="Times New Roman" pitchFamily="18" charset="0"/>
                <a:cs typeface="Times New Roman" pitchFamily="18" charset="0"/>
              </a:rPr>
              <a:t>.</a:t>
            </a:r>
            <a:r>
              <a:rPr lang="x-none" smtClean="0">
                <a:latin typeface="Times New Roman" pitchFamily="18" charset="0"/>
                <a:cs typeface="Times New Roman" pitchFamily="18" charset="0"/>
              </a:rPr>
              <a:t> </a:t>
            </a:r>
            <a:endParaRPr lang="x-none" dirty="0">
              <a:latin typeface="Times New Roman" pitchFamily="18" charset="0"/>
              <a:cs typeface="Times New Roman" pitchFamily="18" charset="0"/>
            </a:endParaRPr>
          </a:p>
          <a:p>
            <a:r>
              <a:rPr lang="en-US" dirty="0">
                <a:latin typeface="Times New Roman" pitchFamily="18" charset="0"/>
                <a:cs typeface="Times New Roman" pitchFamily="18" charset="0"/>
              </a:rPr>
              <a:t>Seeds, marbles, beads, insects, stones, </a:t>
            </a:r>
            <a:r>
              <a:rPr lang="en-US" dirty="0" smtClean="0">
                <a:latin typeface="Times New Roman" pitchFamily="18" charset="0"/>
                <a:cs typeface="Times New Roman" pitchFamily="18" charset="0"/>
              </a:rPr>
              <a:t>pieces of paper</a:t>
            </a:r>
            <a:r>
              <a:rPr lang="sr-Cyrl-RS" dirty="0" smtClean="0">
                <a:latin typeface="Times New Roman" pitchFamily="18" charset="0"/>
                <a:cs typeface="Times New Roman" pitchFamily="18" charset="0"/>
              </a:rPr>
              <a:t>.</a:t>
            </a:r>
            <a:endParaRPr lang="x-none" dirty="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Clinical presentation</a:t>
            </a:r>
            <a:r>
              <a:rPr lang="x-none"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symptoms depend </a:t>
            </a:r>
            <a:r>
              <a:rPr lang="en-US" dirty="0">
                <a:latin typeface="Times New Roman" pitchFamily="18" charset="0"/>
                <a:cs typeface="Times New Roman" pitchFamily="18" charset="0"/>
              </a:rPr>
              <a:t>on the size of the foreign body, hearing loss of varying </a:t>
            </a:r>
            <a:r>
              <a:rPr lang="en-US" dirty="0" smtClean="0">
                <a:latin typeface="Times New Roman" pitchFamily="18" charset="0"/>
                <a:cs typeface="Times New Roman" pitchFamily="18" charset="0"/>
              </a:rPr>
              <a:t>grade.</a:t>
            </a:r>
            <a:endParaRPr lang="sr-Cyrl-RS" dirty="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Diagnosis</a:t>
            </a: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anamnesis.</a:t>
            </a:r>
            <a:endParaRPr lang="x-none" dirty="0">
              <a:latin typeface="Times New Roman" pitchFamily="18" charset="0"/>
              <a:cs typeface="Times New Roman" pitchFamily="18" charset="0"/>
            </a:endParaRPr>
          </a:p>
          <a:p>
            <a:r>
              <a:rPr lang="en-US" dirty="0" err="1" smtClean="0">
                <a:solidFill>
                  <a:srgbClr val="002060"/>
                </a:solidFill>
                <a:latin typeface="Times New Roman" pitchFamily="18" charset="0"/>
                <a:cs typeface="Times New Roman" pitchFamily="18" charset="0"/>
              </a:rPr>
              <a:t>Otoscopy</a:t>
            </a:r>
            <a:r>
              <a:rPr lang="x-none"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r>
              <a:rPr lang="en-US" dirty="0">
                <a:latin typeface="Times New Roman" pitchFamily="18" charset="0"/>
                <a:cs typeface="Times New Roman" pitchFamily="18" charset="0"/>
              </a:rPr>
              <a:t>a foreign body can be seen, in the </a:t>
            </a:r>
            <a:r>
              <a:rPr lang="en-US" dirty="0" err="1">
                <a:latin typeface="Times New Roman" pitchFamily="18" charset="0"/>
                <a:cs typeface="Times New Roman" pitchFamily="18" charset="0"/>
              </a:rPr>
              <a:t>pretympanic</a:t>
            </a:r>
            <a:r>
              <a:rPr lang="en-US" dirty="0">
                <a:latin typeface="Times New Roman" pitchFamily="18" charset="0"/>
                <a:cs typeface="Times New Roman" pitchFamily="18" charset="0"/>
              </a:rPr>
              <a:t> recess it can be overlooked</a:t>
            </a:r>
            <a:r>
              <a:rPr lang="sr-Cyrl-RS" dirty="0" smtClean="0">
                <a:latin typeface="Times New Roman" pitchFamily="18" charset="0"/>
                <a:cs typeface="Times New Roman" pitchFamily="18" charset="0"/>
              </a:rPr>
              <a:t>.</a:t>
            </a:r>
            <a:endParaRPr lang="x-none" dirty="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Therapy</a:t>
            </a:r>
            <a:r>
              <a:rPr lang="x-none"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ear irrigation</a:t>
            </a:r>
            <a:r>
              <a:rPr lang="sr-Cyrl-R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6806269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a:extLst>
              <a:ext uri="{FF2B5EF4-FFF2-40B4-BE49-F238E27FC236}">
                <a16:creationId xmlns:a16="http://schemas.microsoft.com/office/drawing/2014/main" xmlns="" id="{5CF357B1-32D5-4AE2-BC06-3A831964FA25}"/>
              </a:ext>
            </a:extLst>
          </p:cNvPr>
          <p:cNvSpPr>
            <a:spLocks noGrp="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Depends on the extent of the injury</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Basic principles:</a:t>
            </a:r>
            <a:r>
              <a:rPr lang="sr-Cyrl-RS" altLang="en-US"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early suture, tissue preservation, prevention of the infection</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Only skin is sutured (not the cartilage), TT, antibiotics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a:p>
            <a:pPr eaLnBrk="1" hangingPunct="1"/>
            <a:r>
              <a:rPr lang="en-US" altLang="en-US" smtClean="0">
                <a:latin typeface="Times New Roman" panose="02020603050405020304" pitchFamily="18" charset="0"/>
                <a:cs typeface="Times New Roman" panose="02020603050405020304" pitchFamily="18" charset="0"/>
              </a:rPr>
              <a:t>Complete auricle amputation require early suture (2 hour time window) – poor prognosis</a:t>
            </a:r>
            <a:r>
              <a:rPr lang="sr-Cyrl-RS" altLang="en-US" smtClean="0">
                <a:latin typeface="Times New Roman" panose="02020603050405020304" pitchFamily="18" charset="0"/>
                <a:cs typeface="Times New Roman" panose="02020603050405020304" pitchFamily="18" charset="0"/>
              </a:rPr>
              <a:t>.</a:t>
            </a:r>
            <a:endParaRPr lang="en-US" altLang="en-US">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8BF74DE5-FB27-47D2-990C-1545952DF73C}"/>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Treatment </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2877128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Ð¡ÑÐ¾Ð´Ð½Ð° ÑÐ»Ð¸ÐºÐ°">
            <a:extLst>
              <a:ext uri="{FF2B5EF4-FFF2-40B4-BE49-F238E27FC236}">
                <a16:creationId xmlns="" xmlns:a16="http://schemas.microsoft.com/office/drawing/2014/main" id="{705B06FF-643D-4B4B-872D-F23D07F3EA95}"/>
              </a:ext>
            </a:extLst>
          </p:cNvPr>
          <p:cNvPicPr>
            <a:picLocks noChangeAspect="1" noChangeArrowheads="1"/>
          </p:cNvPicPr>
          <p:nvPr/>
        </p:nvPicPr>
        <p:blipFill>
          <a:blip r:embed="rId2" cstate="print"/>
          <a:srcRect/>
          <a:stretch>
            <a:fillRect/>
          </a:stretch>
        </p:blipFill>
        <p:spPr bwMode="auto">
          <a:xfrm>
            <a:off x="358651" y="1688978"/>
            <a:ext cx="3692853" cy="2798684"/>
          </a:xfrm>
          <a:prstGeom prst="rect">
            <a:avLst/>
          </a:prstGeom>
          <a:noFill/>
        </p:spPr>
      </p:pic>
      <p:pic>
        <p:nvPicPr>
          <p:cNvPr id="6146" name="Picture 2" descr="Резултат слика за ear foreign body">
            <a:extLst>
              <a:ext uri="{FF2B5EF4-FFF2-40B4-BE49-F238E27FC236}">
                <a16:creationId xmlns="" xmlns:a16="http://schemas.microsoft.com/office/drawing/2014/main" id="{42BCA0DB-66C7-43DB-A0CE-4F313E0E46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4072" y="1688978"/>
            <a:ext cx="3498355" cy="279868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 xmlns:a16="http://schemas.microsoft.com/office/drawing/2014/main" id="{30266D29-6583-4D8F-9731-81E68CEA40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992"/>
          <a:stretch/>
        </p:blipFill>
        <p:spPr bwMode="auto">
          <a:xfrm>
            <a:off x="8334995" y="1688978"/>
            <a:ext cx="3522276" cy="2798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44133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The skin of the external auditory canal is normally coated with </a:t>
            </a:r>
            <a:r>
              <a:rPr lang="en-US" dirty="0" err="1">
                <a:latin typeface="Times New Roman" pitchFamily="18" charset="0"/>
                <a:cs typeface="Times New Roman" pitchFamily="18" charset="0"/>
              </a:rPr>
              <a:t>cerumen</a:t>
            </a:r>
            <a:r>
              <a:rPr lang="en-US" dirty="0">
                <a:latin typeface="Times New Roman" pitchFamily="18" charset="0"/>
                <a:cs typeface="Times New Roman" pitchFamily="18" charset="0"/>
              </a:rPr>
              <a:t>, which has a protective </a:t>
            </a:r>
            <a:r>
              <a:rPr lang="en-US" dirty="0" smtClean="0">
                <a:latin typeface="Times New Roman" pitchFamily="18" charset="0"/>
                <a:cs typeface="Times New Roman" pitchFamily="18" charset="0"/>
              </a:rPr>
              <a:t>role.</a:t>
            </a:r>
            <a:r>
              <a:rPr lang="x-none" smtClean="0">
                <a:latin typeface="Times New Roman" pitchFamily="18" charset="0"/>
                <a:cs typeface="Times New Roman" pitchFamily="18" charset="0"/>
              </a:rPr>
              <a:t> </a:t>
            </a:r>
            <a:endParaRPr lang="sr-Cyrl-RS" dirty="0">
              <a:latin typeface="Times New Roman" pitchFamily="18" charset="0"/>
              <a:cs typeface="Times New Roman" pitchFamily="18" charset="0"/>
            </a:endParaRPr>
          </a:p>
          <a:p>
            <a:r>
              <a:rPr lang="en-US" dirty="0" err="1">
                <a:latin typeface="Times New Roman" pitchFamily="18" charset="0"/>
                <a:cs typeface="Times New Roman" pitchFamily="18" charset="0"/>
              </a:rPr>
              <a:t>Cerumen</a:t>
            </a:r>
            <a:r>
              <a:rPr lang="en-US" dirty="0">
                <a:latin typeface="Times New Roman" pitchFamily="18" charset="0"/>
                <a:cs typeface="Times New Roman" pitchFamily="18" charset="0"/>
              </a:rPr>
              <a:t> has waxy, hydrophobic characteristics and protects the outer ear from moisture, it also creates an acidic environment (pH 6.1), exhibits bacteriostatic effects and prevents the growth of bacteria</a:t>
            </a:r>
            <a:r>
              <a:rPr lang="x-none" smtClean="0">
                <a:latin typeface="Times New Roman" pitchFamily="18" charset="0"/>
                <a:cs typeface="Times New Roman" pitchFamily="18" charset="0"/>
              </a:rPr>
              <a:t>.</a:t>
            </a:r>
            <a:endParaRPr lang="x-none" dirty="0">
              <a:latin typeface="Times New Roman" pitchFamily="18" charset="0"/>
              <a:cs typeface="Times New Roman" pitchFamily="18" charset="0"/>
            </a:endParaRPr>
          </a:p>
          <a:p>
            <a:r>
              <a:rPr lang="en-US" dirty="0">
                <a:latin typeface="Times New Roman" pitchFamily="18" charset="0"/>
                <a:cs typeface="Times New Roman" pitchFamily="18" charset="0"/>
              </a:rPr>
              <a:t>It is most often collected on the </a:t>
            </a:r>
            <a:r>
              <a:rPr lang="en-US" dirty="0" smtClean="0">
                <a:latin typeface="Times New Roman" pitchFamily="18" charset="0"/>
                <a:cs typeface="Times New Roman" pitchFamily="18" charset="0"/>
              </a:rPr>
              <a:t>inferior </a:t>
            </a:r>
            <a:r>
              <a:rPr lang="en-US" dirty="0">
                <a:latin typeface="Times New Roman" pitchFamily="18" charset="0"/>
                <a:cs typeface="Times New Roman" pitchFamily="18" charset="0"/>
              </a:rPr>
              <a:t>wall </a:t>
            </a:r>
            <a:r>
              <a:rPr lang="en-US" dirty="0" smtClean="0">
                <a:latin typeface="Times New Roman" pitchFamily="18" charset="0"/>
                <a:cs typeface="Times New Roman" pitchFamily="18" charset="0"/>
              </a:rPr>
              <a:t>of the external ear canal</a:t>
            </a:r>
            <a:r>
              <a:rPr lang="sr-Cyrl-RS" dirty="0" smtClean="0">
                <a:latin typeface="Times New Roman" pitchFamily="18" charset="0"/>
                <a:cs typeface="Times New Roman" pitchFamily="18" charset="0"/>
              </a:rPr>
              <a:t>.</a:t>
            </a:r>
            <a:endParaRPr lang="x-none" dirty="0">
              <a:latin typeface="Times New Roman" pitchFamily="18" charset="0"/>
              <a:cs typeface="Times New Roman" pitchFamily="18" charset="0"/>
            </a:endParaRPr>
          </a:p>
          <a:p>
            <a:r>
              <a:rPr lang="en-US" i="1" dirty="0" err="1">
                <a:latin typeface="Times New Roman" pitchFamily="18" charset="0"/>
                <a:cs typeface="Times New Roman" pitchFamily="18" charset="0"/>
              </a:rPr>
              <a:t>Cerumen</a:t>
            </a:r>
            <a:r>
              <a:rPr lang="en-US" i="1" dirty="0">
                <a:latin typeface="Times New Roman" pitchFamily="18" charset="0"/>
                <a:cs typeface="Times New Roman" pitchFamily="18" charset="0"/>
              </a:rPr>
              <a:t> </a:t>
            </a:r>
            <a:r>
              <a:rPr lang="en-US" i="1" dirty="0" err="1">
                <a:latin typeface="Times New Roman" pitchFamily="18" charset="0"/>
                <a:cs typeface="Times New Roman" pitchFamily="18" charset="0"/>
              </a:rPr>
              <a:t>obturans</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occurs due to the accumulation of a large amount of </a:t>
            </a:r>
            <a:r>
              <a:rPr lang="en-US" dirty="0" err="1">
                <a:latin typeface="Times New Roman" pitchFamily="18" charset="0"/>
                <a:cs typeface="Times New Roman" pitchFamily="18" charset="0"/>
              </a:rPr>
              <a:t>cerumen</a:t>
            </a:r>
            <a:r>
              <a:rPr lang="en-US" dirty="0">
                <a:latin typeface="Times New Roman" pitchFamily="18" charset="0"/>
                <a:cs typeface="Times New Roman" pitchFamily="18" charset="0"/>
              </a:rPr>
              <a:t> or due to difficult elimination</a:t>
            </a:r>
            <a:r>
              <a:rPr lang="sr-Cyrl-R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err="1" smtClean="0">
                <a:latin typeface="Times New Roman" pitchFamily="18" charset="0"/>
                <a:cs typeface="Times New Roman" pitchFamily="18" charset="0"/>
              </a:rPr>
              <a:t>Cerumen</a:t>
            </a:r>
            <a:r>
              <a:rPr lang="en-US" dirty="0" smtClean="0">
                <a:latin typeface="Times New Roman" pitchFamily="18" charset="0"/>
                <a:cs typeface="Times New Roman" pitchFamily="18" charset="0"/>
              </a:rPr>
              <a:t> (earwax)</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13796135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044390"/>
            <a:ext cx="10515600" cy="1405847"/>
          </a:xfrm>
        </p:spPr>
        <p:txBody>
          <a:bodyPr>
            <a:normAutofit/>
          </a:bodyPr>
          <a:lstStyle/>
          <a:p>
            <a:r>
              <a:rPr lang="en-US" b="1" dirty="0" smtClean="0">
                <a:solidFill>
                  <a:srgbClr val="002060"/>
                </a:solidFill>
                <a:latin typeface="Times New Roman" pitchFamily="18" charset="0"/>
                <a:cs typeface="Times New Roman" pitchFamily="18" charset="0"/>
              </a:rPr>
              <a:t>Clinical presentation</a:t>
            </a:r>
            <a:r>
              <a:rPr lang="sr-Cyrl-R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hearing loss </a:t>
            </a:r>
            <a:r>
              <a:rPr lang="en-US" dirty="0">
                <a:latin typeface="Times New Roman" pitchFamily="18" charset="0"/>
                <a:cs typeface="Times New Roman" pitchFamily="18" charset="0"/>
              </a:rPr>
              <a:t>after bathing, washing hair, swimming, </a:t>
            </a:r>
            <a:r>
              <a:rPr lang="en-US" dirty="0" smtClean="0">
                <a:latin typeface="Times New Roman" pitchFamily="18" charset="0"/>
                <a:cs typeface="Times New Roman" pitchFamily="18" charset="0"/>
              </a:rPr>
              <a:t>tinnitus, </a:t>
            </a:r>
            <a:r>
              <a:rPr lang="en-US" dirty="0">
                <a:latin typeface="Times New Roman" pitchFamily="18" charset="0"/>
                <a:cs typeface="Times New Roman" pitchFamily="18" charset="0"/>
              </a:rPr>
              <a:t>dizziness, pressure in the ear</a:t>
            </a:r>
            <a:r>
              <a:rPr lang="sr-Cyrl-RS" dirty="0" smtClean="0">
                <a:latin typeface="Times New Roman" pitchFamily="18" charset="0"/>
                <a:cs typeface="Times New Roman" pitchFamily="18" charset="0"/>
              </a:rPr>
              <a:t>.</a:t>
            </a:r>
            <a:r>
              <a:rPr lang="x-none" smtClean="0">
                <a:latin typeface="Times New Roman" pitchFamily="18" charset="0"/>
                <a:cs typeface="Times New Roman" pitchFamily="18" charset="0"/>
              </a:rPr>
              <a:t> </a:t>
            </a:r>
            <a:endParaRPr lang="x-none" dirty="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Therapy</a:t>
            </a:r>
            <a:r>
              <a:rPr lang="x-none" smtClean="0">
                <a:latin typeface="Times New Roman" pitchFamily="18" charset="0"/>
                <a:cs typeface="Times New Roman" pitchFamily="18" charset="0"/>
              </a:rPr>
              <a:t>: </a:t>
            </a:r>
            <a:r>
              <a:rPr lang="en-US" dirty="0" smtClean="0">
                <a:latin typeface="Times New Roman" pitchFamily="18" charset="0"/>
                <a:cs typeface="Times New Roman" pitchFamily="18" charset="0"/>
              </a:rPr>
              <a:t>Ear irrigation</a:t>
            </a:r>
            <a:r>
              <a:rPr lang="sr-Cyrl-RS" dirty="0" smtClean="0">
                <a:latin typeface="Times New Roman" pitchFamily="18" charset="0"/>
                <a:cs typeface="Times New Roman" pitchFamily="18" charset="0"/>
              </a:rPr>
              <a:t>.</a:t>
            </a:r>
            <a:endParaRPr lang="x-none" dirty="0">
              <a:latin typeface="Times New Roman" pitchFamily="18" charset="0"/>
              <a:cs typeface="Times New Roman" pitchFamily="18" charset="0"/>
            </a:endParaRPr>
          </a:p>
          <a:p>
            <a:endParaRPr lang="en-US" dirty="0"/>
          </a:p>
        </p:txBody>
      </p:sp>
      <p:pic>
        <p:nvPicPr>
          <p:cNvPr id="1026" name="Picture 2" descr="Ð¡ÑÐ¾Ð´Ð½Ð° ÑÐ»Ð¸ÐºÐ°"/>
          <p:cNvPicPr>
            <a:picLocks noChangeAspect="1" noChangeArrowheads="1"/>
          </p:cNvPicPr>
          <p:nvPr/>
        </p:nvPicPr>
        <p:blipFill>
          <a:blip r:embed="rId2" cstate="print"/>
          <a:srcRect/>
          <a:stretch>
            <a:fillRect/>
          </a:stretch>
        </p:blipFill>
        <p:spPr bwMode="auto">
          <a:xfrm>
            <a:off x="754531" y="2793229"/>
            <a:ext cx="3491956" cy="2792027"/>
          </a:xfrm>
          <a:prstGeom prst="rect">
            <a:avLst/>
          </a:prstGeom>
          <a:noFill/>
        </p:spPr>
      </p:pic>
      <p:pic>
        <p:nvPicPr>
          <p:cNvPr id="1028" name="Picture 4" descr="Ð¡ÑÐ¾Ð´Ð½Ð° ÑÐ»Ð¸ÐºÐ°"/>
          <p:cNvPicPr>
            <a:picLocks noChangeAspect="1" noChangeArrowheads="1"/>
          </p:cNvPicPr>
          <p:nvPr/>
        </p:nvPicPr>
        <p:blipFill>
          <a:blip r:embed="rId3" cstate="print"/>
          <a:srcRect/>
          <a:stretch>
            <a:fillRect/>
          </a:stretch>
        </p:blipFill>
        <p:spPr bwMode="auto">
          <a:xfrm>
            <a:off x="7945513" y="2819863"/>
            <a:ext cx="3737919" cy="2778709"/>
          </a:xfrm>
          <a:prstGeom prst="rect">
            <a:avLst/>
          </a:prstGeom>
          <a:noFill/>
        </p:spPr>
      </p:pic>
      <p:pic>
        <p:nvPicPr>
          <p:cNvPr id="1030" name="Picture 6" descr="Ð¡ÑÐ¾Ð´Ð½Ð° ÑÐ»Ð¸ÐºÐ°"/>
          <p:cNvPicPr>
            <a:picLocks noChangeAspect="1" noChangeArrowheads="1"/>
          </p:cNvPicPr>
          <p:nvPr/>
        </p:nvPicPr>
        <p:blipFill>
          <a:blip r:embed="rId4" cstate="print"/>
          <a:srcRect/>
          <a:stretch>
            <a:fillRect/>
          </a:stretch>
        </p:blipFill>
        <p:spPr bwMode="auto">
          <a:xfrm>
            <a:off x="4542365" y="2806546"/>
            <a:ext cx="3107270" cy="2792026"/>
          </a:xfrm>
          <a:prstGeom prst="rect">
            <a:avLst/>
          </a:prstGeom>
          <a:noFill/>
        </p:spPr>
      </p:pic>
    </p:spTree>
    <p:extLst>
      <p:ext uri="{BB962C8B-B14F-4D97-AF65-F5344CB8AC3E}">
        <p14:creationId xmlns:p14="http://schemas.microsoft.com/office/powerpoint/2010/main" val="303030603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fontAlgn="auto" hangingPunct="1">
              <a:spcAft>
                <a:spcPts val="0"/>
              </a:spcAft>
              <a:defRPr/>
            </a:pPr>
            <a:r>
              <a:rPr lang="en-US" b="1" dirty="0">
                <a:latin typeface="Times New Roman" pitchFamily="18" charset="0"/>
                <a:cs typeface="Times New Roman" pitchFamily="18" charset="0"/>
              </a:rPr>
              <a:t>Tumors of the </a:t>
            </a:r>
            <a:r>
              <a:rPr lang="en-US" b="1" dirty="0" smtClean="0">
                <a:latin typeface="Times New Roman" pitchFamily="18" charset="0"/>
                <a:cs typeface="Times New Roman" pitchFamily="18" charset="0"/>
              </a:rPr>
              <a:t>ear</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82288293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Relatively common,</a:t>
            </a:r>
          </a:p>
          <a:p>
            <a:pPr eaLnBrk="1" hangingPunct="1"/>
            <a:r>
              <a:rPr lang="en-US" altLang="en-US" smtClean="0">
                <a:latin typeface="Times New Roman" pitchFamily="18" charset="0"/>
                <a:cs typeface="Times New Roman" pitchFamily="18" charset="0"/>
              </a:rPr>
              <a:t>Easily recognizable</a:t>
            </a:r>
          </a:p>
          <a:p>
            <a:pPr eaLnBrk="1" hangingPunct="1"/>
            <a:r>
              <a:rPr lang="en-US" altLang="en-US" smtClean="0">
                <a:latin typeface="Times New Roman" pitchFamily="18" charset="0"/>
                <a:cs typeface="Times New Roman" pitchFamily="18" charset="0"/>
              </a:rPr>
              <a:t>Good </a:t>
            </a:r>
            <a:r>
              <a:rPr lang="sr-Latn-RS" altLang="en-US" smtClean="0">
                <a:latin typeface="Times New Roman" pitchFamily="18" charset="0"/>
                <a:cs typeface="Times New Roman" pitchFamily="18" charset="0"/>
              </a:rPr>
              <a:t>prognosis</a:t>
            </a:r>
            <a:endParaRPr lang="en-US" altLang="en-US" smtClean="0">
              <a:latin typeface="Times New Roman" pitchFamily="18" charset="0"/>
              <a:cs typeface="Times New Roman" pitchFamily="18" charset="0"/>
            </a:endParaRPr>
          </a:p>
          <a:p>
            <a:pPr eaLnBrk="1" hangingPunct="1"/>
            <a:r>
              <a:rPr lang="en-US" altLang="en-US" smtClean="0">
                <a:latin typeface="Times New Roman" pitchFamily="18" charset="0"/>
                <a:cs typeface="Times New Roman" pitchFamily="18" charset="0"/>
              </a:rPr>
              <a:t>The auricle is exposed to external factors</a:t>
            </a:r>
          </a:p>
          <a:p>
            <a:pPr eaLnBrk="1" hangingPunct="1"/>
            <a:r>
              <a:rPr lang="en-US" altLang="en-US" smtClean="0">
                <a:latin typeface="Times New Roman" pitchFamily="18" charset="0"/>
                <a:cs typeface="Times New Roman" pitchFamily="18" charset="0"/>
              </a:rPr>
              <a:t>Epithelial carcinomas in people over 60 years old most often</a:t>
            </a:r>
          </a:p>
          <a:p>
            <a:pPr eaLnBrk="1" hangingPunct="1"/>
            <a:r>
              <a:rPr lang="en-US" altLang="en-US" smtClean="0">
                <a:latin typeface="Times New Roman" pitchFamily="18" charset="0"/>
                <a:cs typeface="Times New Roman" pitchFamily="18" charset="0"/>
              </a:rPr>
              <a:t>Of epithelial and mesenchymal origin</a:t>
            </a:r>
          </a:p>
          <a:p>
            <a:pPr eaLnBrk="1" hangingPunct="1"/>
            <a:r>
              <a:rPr lang="en-US" altLang="en-US" smtClean="0">
                <a:latin typeface="Times New Roman" pitchFamily="18" charset="0"/>
                <a:cs typeface="Times New Roman" pitchFamily="18" charset="0"/>
              </a:rPr>
              <a:t>Premalignant conditions (keratosis, cutaneous horn-hypertrophic keratosis and intraepithelial epithelioma (Bowen disease)</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Tumors of the auricle</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90437435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Histological examination of the tumor, which is completely excised (in toto)</a:t>
            </a:r>
          </a:p>
          <a:p>
            <a:pPr eaLnBrk="1" hangingPunct="1"/>
            <a:endParaRPr lang="en-US" altLang="en-US" smtClean="0">
              <a:latin typeface="Times New Roman" pitchFamily="18" charset="0"/>
              <a:cs typeface="Times New Roman" pitchFamily="18" charset="0"/>
            </a:endParaRPr>
          </a:p>
          <a:p>
            <a:pPr eaLnBrk="1" hangingPunct="1"/>
            <a:r>
              <a:rPr lang="en-US" altLang="en-US" smtClean="0">
                <a:latin typeface="Times New Roman" pitchFamily="18" charset="0"/>
                <a:cs typeface="Times New Roman" pitchFamily="18" charset="0"/>
              </a:rPr>
              <a:t>Prophylaxis against malignant tumors, protection from the sun's rays</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Diagnosis</a:t>
            </a:r>
          </a:p>
        </p:txBody>
      </p:sp>
      <p:pic>
        <p:nvPicPr>
          <p:cNvPr id="11268" name="Picture 2" descr="Zloudni_tumori_spoljanjeg_u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3886200"/>
            <a:ext cx="3200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4" descr="Ð ÐµÐ·ÑÐ»ÑÐ°Ñ ÑÐ»Ð¸ÐºÐ° Ð·Ð° tumori spoljaÅ¡njeg sluÅ¡nog hodnik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0" y="3810000"/>
            <a:ext cx="32512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175865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Isolated tumors are very rare</a:t>
            </a:r>
          </a:p>
          <a:p>
            <a:pPr eaLnBrk="1" hangingPunct="1"/>
            <a:r>
              <a:rPr lang="en-US" altLang="en-US" smtClean="0">
                <a:latin typeface="Times New Roman" pitchFamily="18" charset="0"/>
                <a:cs typeface="Times New Roman" pitchFamily="18" charset="0"/>
              </a:rPr>
              <a:t>Involvement of the auditory canal is associated with involvement of the auricle</a:t>
            </a:r>
          </a:p>
          <a:p>
            <a:pPr eaLnBrk="1" hangingPunct="1"/>
            <a:r>
              <a:rPr lang="en-US" altLang="en-US" smtClean="0">
                <a:latin typeface="Times New Roman" pitchFamily="18" charset="0"/>
                <a:cs typeface="Times New Roman" pitchFamily="18" charset="0"/>
              </a:rPr>
              <a:t>The most common tumor is planocellular carcinoma, less often adenocarcinoma, adenocystic tumor and basal cell tumor</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a:latin typeface="Times New Roman" pitchFamily="18" charset="0"/>
                <a:cs typeface="Times New Roman" pitchFamily="18" charset="0"/>
              </a:rPr>
              <a:t>Tumors of the external auditory canal</a:t>
            </a:r>
            <a:endParaRPr lang="en-US" dirty="0"/>
          </a:p>
        </p:txBody>
      </p:sp>
      <p:pic>
        <p:nvPicPr>
          <p:cNvPr id="12292" name="Content Placeholder 5" descr="C:\Users\ORL\Desktop\20190803_130341.jp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213600" y="4114800"/>
            <a:ext cx="3750733"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46269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Pain, ulceration or vegetative growth, wound on the skin that does not heal for a long time, blood clot, purulent secretion due to tumor infection</a:t>
            </a:r>
          </a:p>
          <a:p>
            <a:pPr eaLnBrk="1" hangingPunct="1"/>
            <a:r>
              <a:rPr lang="en-US" altLang="en-US" b="1" smtClean="0">
                <a:latin typeface="Times New Roman" pitchFamily="18" charset="0"/>
                <a:cs typeface="Times New Roman" pitchFamily="18" charset="0"/>
              </a:rPr>
              <a:t>Differential diagnosis</a:t>
            </a:r>
          </a:p>
          <a:p>
            <a:pPr lvl="1" eaLnBrk="1" hangingPunct="1"/>
            <a:r>
              <a:rPr lang="en-US" altLang="en-US" smtClean="0">
                <a:latin typeface="Times New Roman" pitchFamily="18" charset="0"/>
                <a:cs typeface="Times New Roman" pitchFamily="18" charset="0"/>
              </a:rPr>
              <a:t>chronic inflammation of the external ear, chronic suppurative otitis media with polyp, middle ear tumor, penetrating parotid gland tumor</a:t>
            </a:r>
          </a:p>
          <a:p>
            <a:pPr eaLnBrk="1" hangingPunct="1"/>
            <a:r>
              <a:rPr lang="en-US" altLang="en-US" smtClean="0">
                <a:latin typeface="Times New Roman" pitchFamily="18" charset="0"/>
                <a:cs typeface="Times New Roman" pitchFamily="18" charset="0"/>
              </a:rPr>
              <a:t>Always CT of the temporal bone to determine tumor extension</a:t>
            </a:r>
          </a:p>
        </p:txBody>
      </p:sp>
      <p:sp>
        <p:nvSpPr>
          <p:cNvPr id="3" name="Title 2"/>
          <p:cNvSpPr>
            <a:spLocks noGrp="1"/>
          </p:cNvSpPr>
          <p:nvPr>
            <p:ph type="title"/>
          </p:nvPr>
        </p:nvSpPr>
        <p:spPr/>
        <p:txBody>
          <a:bodyPr/>
          <a:lstStyle/>
          <a:p>
            <a:pPr eaLnBrk="1" fontAlgn="auto" hangingPunct="1">
              <a:spcAft>
                <a:spcPts val="0"/>
              </a:spcAft>
              <a:defRPr/>
            </a:pPr>
            <a:r>
              <a:rPr lang="sr-Latn-RS" dirty="0" smtClean="0">
                <a:latin typeface="Times New Roman" pitchFamily="18" charset="0"/>
                <a:cs typeface="Times New Roman" pitchFamily="18" charset="0"/>
              </a:rPr>
              <a:t>C</a:t>
            </a:r>
            <a:r>
              <a:rPr lang="en-US" dirty="0" err="1" smtClean="0">
                <a:latin typeface="Times New Roman" pitchFamily="18" charset="0"/>
                <a:cs typeface="Times New Roman" pitchFamily="18" charset="0"/>
              </a:rPr>
              <a:t>linical</a:t>
            </a:r>
            <a:r>
              <a:rPr lang="en-U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presentation</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20083874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In the case of non-healing ulcerations and granulations, a biopsy should always be </a:t>
            </a:r>
            <a:r>
              <a:rPr lang="sr-Latn-RS" altLang="en-US" smtClean="0">
                <a:latin typeface="Times New Roman" pitchFamily="18" charset="0"/>
                <a:cs typeface="Times New Roman" pitchFamily="18" charset="0"/>
              </a:rPr>
              <a:t>performed</a:t>
            </a:r>
            <a:r>
              <a:rPr lang="en-US" altLang="en-US" smtClean="0">
                <a:latin typeface="Times New Roman" pitchFamily="18" charset="0"/>
                <a:cs typeface="Times New Roman" pitchFamily="18" charset="0"/>
              </a:rPr>
              <a:t>.</a:t>
            </a:r>
          </a:p>
          <a:p>
            <a:pPr eaLnBrk="1" hangingPunct="1"/>
            <a:r>
              <a:rPr lang="en-US" altLang="en-US" smtClean="0">
                <a:latin typeface="Times New Roman" pitchFamily="18" charset="0"/>
                <a:cs typeface="Times New Roman" pitchFamily="18" charset="0"/>
              </a:rPr>
              <a:t>Therapy:</a:t>
            </a:r>
          </a:p>
          <a:p>
            <a:pPr eaLnBrk="1" hangingPunct="1"/>
            <a:r>
              <a:rPr lang="en-US" altLang="en-US" smtClean="0">
                <a:latin typeface="Times New Roman" pitchFamily="18" charset="0"/>
                <a:cs typeface="Times New Roman" pitchFamily="18" charset="0"/>
              </a:rPr>
              <a:t>Surgical with eventual postoperative radiotherapy.</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a:latin typeface="Times New Roman" pitchFamily="18" charset="0"/>
                <a:cs typeface="Times New Roman" pitchFamily="18" charset="0"/>
              </a:rPr>
              <a:t>Tumors of the external auditory canal</a:t>
            </a:r>
            <a:endParaRPr lang="en-US" dirty="0"/>
          </a:p>
        </p:txBody>
      </p:sp>
    </p:spTree>
    <p:extLst>
      <p:ext uri="{BB962C8B-B14F-4D97-AF65-F5344CB8AC3E}">
        <p14:creationId xmlns:p14="http://schemas.microsoft.com/office/powerpoint/2010/main" val="343583703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lstStyle/>
          <a:p>
            <a:pPr eaLnBrk="1" hangingPunct="1">
              <a:buFont typeface="Wingdings" pitchFamily="2" charset="2"/>
              <a:buChar char="§"/>
            </a:pPr>
            <a:r>
              <a:rPr lang="en-US" altLang="en-US" smtClean="0">
                <a:latin typeface="Times New Roman" pitchFamily="18" charset="0"/>
                <a:cs typeface="Times New Roman" pitchFamily="18" charset="0"/>
              </a:rPr>
              <a:t>Theoretically</a:t>
            </a:r>
            <a:r>
              <a:rPr lang="sr-Latn-RS" altLang="en-US" smtClean="0">
                <a:latin typeface="Times New Roman" pitchFamily="18" charset="0"/>
                <a:cs typeface="Times New Roman" pitchFamily="18" charset="0"/>
              </a:rPr>
              <a:t>, </a:t>
            </a:r>
            <a:r>
              <a:rPr lang="en-US" altLang="en-US" smtClean="0">
                <a:latin typeface="Times New Roman" pitchFamily="18" charset="0"/>
                <a:cs typeface="Times New Roman" pitchFamily="18" charset="0"/>
              </a:rPr>
              <a:t>every</a:t>
            </a:r>
            <a:r>
              <a:rPr lang="sr-Latn-RS" altLang="en-US" smtClean="0">
                <a:latin typeface="Times New Roman" pitchFamily="18" charset="0"/>
                <a:cs typeface="Times New Roman" pitchFamily="18" charset="0"/>
              </a:rPr>
              <a:t> type might occur</a:t>
            </a:r>
          </a:p>
          <a:p>
            <a:pPr eaLnBrk="1" hangingPunct="1">
              <a:buFont typeface="Wingdings" pitchFamily="2" charset="2"/>
              <a:buChar char="§"/>
            </a:pPr>
            <a:r>
              <a:rPr lang="en-US" altLang="en-US" smtClean="0">
                <a:latin typeface="Times New Roman" pitchFamily="18" charset="0"/>
                <a:cs typeface="Times New Roman" pitchFamily="18" charset="0"/>
              </a:rPr>
              <a:t> Epithelial and mesenchymal tumors, benign or malignant</a:t>
            </a:r>
          </a:p>
          <a:p>
            <a:pPr eaLnBrk="1" hangingPunct="1">
              <a:buFont typeface="Wingdings" pitchFamily="2" charset="2"/>
              <a:buChar char="§"/>
            </a:pPr>
            <a:r>
              <a:rPr lang="en-US" altLang="en-US" smtClean="0">
                <a:latin typeface="Times New Roman" pitchFamily="18" charset="0"/>
                <a:cs typeface="Times New Roman" pitchFamily="18" charset="0"/>
              </a:rPr>
              <a:t>The most important benign is glomus tumor and malignant planocellular carcinoma</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Tumors of the middle ear</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43595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a:extLst>
              <a:ext uri="{FF2B5EF4-FFF2-40B4-BE49-F238E27FC236}">
                <a16:creationId xmlns:a16="http://schemas.microsoft.com/office/drawing/2014/main" xmlns="" id="{D84988EC-D966-46A9-8FBE-FB3905414B3B}"/>
              </a:ext>
            </a:extLst>
          </p:cNvPr>
          <p:cNvSpPr>
            <a:spLocks noGrp="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Blunt trauma</a:t>
            </a:r>
            <a:endParaRPr lang="en-US" altLang="en-US">
              <a:latin typeface="Times New Roman" panose="02020603050405020304" pitchFamily="18" charset="0"/>
              <a:cs typeface="Times New Roman" panose="02020603050405020304" pitchFamily="18" charset="0"/>
            </a:endParaRPr>
          </a:p>
          <a:p>
            <a:r>
              <a:rPr lang="en-US" altLang="en-US" sz="3600" b="1">
                <a:latin typeface="Times New Roman" panose="02020603050405020304" pitchFamily="18" charset="0"/>
                <a:cs typeface="Times New Roman" panose="02020603050405020304" pitchFamily="18" charset="0"/>
              </a:rPr>
              <a:t>Auricular </a:t>
            </a:r>
            <a:r>
              <a:rPr lang="en-US" altLang="en-US" sz="3600" b="1" smtClean="0">
                <a:latin typeface="Times New Roman" panose="02020603050405020304" pitchFamily="18" charset="0"/>
                <a:cs typeface="Times New Roman" panose="02020603050405020304" pitchFamily="18" charset="0"/>
              </a:rPr>
              <a:t>hematoma</a:t>
            </a:r>
          </a:p>
          <a:p>
            <a:r>
              <a:rPr lang="en-US" altLang="en-US" smtClean="0">
                <a:latin typeface="Times New Roman" panose="02020603050405020304" pitchFamily="18" charset="0"/>
                <a:cs typeface="Times New Roman" panose="02020603050405020304" pitchFamily="18" charset="0"/>
              </a:rPr>
              <a:t>Describes </a:t>
            </a:r>
            <a:r>
              <a:rPr lang="en-US" altLang="en-US">
                <a:latin typeface="Times New Roman" panose="02020603050405020304" pitchFamily="18" charset="0"/>
                <a:cs typeface="Times New Roman" panose="02020603050405020304" pitchFamily="18" charset="0"/>
              </a:rPr>
              <a:t>a collection of blood </a:t>
            </a:r>
            <a:r>
              <a:rPr lang="en-US" altLang="en-US" smtClean="0">
                <a:latin typeface="Times New Roman" panose="02020603050405020304" pitchFamily="18" charset="0"/>
                <a:cs typeface="Times New Roman" panose="02020603050405020304" pitchFamily="18" charset="0"/>
              </a:rPr>
              <a:t>cartilage and perichondrium of the auricle </a:t>
            </a:r>
            <a:r>
              <a:rPr lang="en-US" altLang="en-US">
                <a:latin typeface="Times New Roman" panose="02020603050405020304" pitchFamily="18" charset="0"/>
                <a:cs typeface="Times New Roman" panose="02020603050405020304" pitchFamily="18" charset="0"/>
              </a:rPr>
              <a:t>which typically results from blunt trauma during </a:t>
            </a:r>
            <a:r>
              <a:rPr lang="en-US" altLang="en-US" smtClean="0">
                <a:latin typeface="Times New Roman" panose="02020603050405020304" pitchFamily="18" charset="0"/>
                <a:cs typeface="Times New Roman" panose="02020603050405020304" pitchFamily="18" charset="0"/>
              </a:rPr>
              <a:t>sports.</a:t>
            </a:r>
          </a:p>
          <a:p>
            <a:r>
              <a:rPr lang="en-US" altLang="en-US">
                <a:latin typeface="Times New Roman" panose="02020603050405020304" pitchFamily="18" charset="0"/>
                <a:cs typeface="Times New Roman" panose="02020603050405020304" pitchFamily="18" charset="0"/>
              </a:rPr>
              <a:t>With trauma to the ear, the perichondrium and vasculature are damaged, causing separation from the underlying cartilage and resulting in a potential space for blood to accumulate.</a:t>
            </a:r>
          </a:p>
          <a:p>
            <a:pPr eaLnBrk="1" hangingPunct="1"/>
            <a:endParaRPr lang="en-US" altLang="en-US"/>
          </a:p>
        </p:txBody>
      </p:sp>
      <p:sp>
        <p:nvSpPr>
          <p:cNvPr id="3" name="Title 2">
            <a:extLst>
              <a:ext uri="{FF2B5EF4-FFF2-40B4-BE49-F238E27FC236}">
                <a16:creationId xmlns:a16="http://schemas.microsoft.com/office/drawing/2014/main" xmlns="" id="{98C6217C-0974-43C1-A74E-877C6E74E35F}"/>
              </a:ext>
            </a:extLst>
          </p:cNvPr>
          <p:cNvSpPr>
            <a:spLocks noGrp="1"/>
          </p:cNvSpPr>
          <p:nvPr>
            <p:ph type="title"/>
          </p:nvPr>
        </p:nvSpPr>
        <p:spPr/>
        <p:txBody>
          <a:bodyPr/>
          <a:lstStyle/>
          <a:p>
            <a:pPr>
              <a:defRPr/>
            </a:pPr>
            <a:r>
              <a:rPr lang="en-US" smtClean="0">
                <a:latin typeface="Times New Roman" pitchFamily="18" charset="0"/>
                <a:cs typeface="Times New Roman" pitchFamily="18" charset="0"/>
              </a:rPr>
              <a:t>Closed </a:t>
            </a:r>
            <a:r>
              <a:rPr lang="en-US">
                <a:latin typeface="Times New Roman" pitchFamily="18" charset="0"/>
                <a:cs typeface="Times New Roman" pitchFamily="18" charset="0"/>
              </a:rPr>
              <a:t>mechanical injuries of the auricle</a:t>
            </a:r>
          </a:p>
        </p:txBody>
      </p:sp>
    </p:spTree>
    <p:extLst>
      <p:ext uri="{BB962C8B-B14F-4D97-AF65-F5344CB8AC3E}">
        <p14:creationId xmlns:p14="http://schemas.microsoft.com/office/powerpoint/2010/main" val="5407426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Glomus tumors or paraganglioma, benign tumors formed of the nonchromaffin paraganglion cells extending from the base of the skull to the aortic bifurcation</a:t>
            </a:r>
          </a:p>
          <a:p>
            <a:pPr eaLnBrk="1" hangingPunct="1"/>
            <a:r>
              <a:rPr lang="en-US" altLang="en-US" smtClean="0">
                <a:latin typeface="Times New Roman" pitchFamily="18" charset="0"/>
                <a:cs typeface="Times New Roman" pitchFamily="18" charset="0"/>
              </a:rPr>
              <a:t>Well blooded, well vascularized, slow growing</a:t>
            </a:r>
          </a:p>
          <a:p>
            <a:pPr eaLnBrk="1" hangingPunct="1"/>
            <a:r>
              <a:rPr lang="en-US" altLang="en-US" smtClean="0">
                <a:latin typeface="Times New Roman" pitchFamily="18" charset="0"/>
                <a:cs typeface="Times New Roman" pitchFamily="18" charset="0"/>
              </a:rPr>
              <a:t>They cause serious complications due to local destructive spread</a:t>
            </a:r>
          </a:p>
          <a:p>
            <a:pPr eaLnBrk="1" hangingPunct="1"/>
            <a:r>
              <a:rPr lang="en-US" altLang="en-US" smtClean="0">
                <a:latin typeface="Times New Roman" pitchFamily="18" charset="0"/>
                <a:cs typeface="Times New Roman" pitchFamily="18" charset="0"/>
              </a:rPr>
              <a:t>Rarely, they can also have a malignant characteristics</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err="1">
                <a:latin typeface="Times New Roman" pitchFamily="18" charset="0"/>
                <a:cs typeface="Times New Roman" pitchFamily="18" charset="0"/>
              </a:rPr>
              <a:t>Glomus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tympanicum</a:t>
            </a:r>
            <a:r>
              <a:rPr lang="en-US" dirty="0">
                <a:latin typeface="Times New Roman" pitchFamily="18" charset="0"/>
                <a:cs typeface="Times New Roman" pitchFamily="18" charset="0"/>
              </a:rPr>
              <a:t> and </a:t>
            </a:r>
            <a:r>
              <a:rPr lang="en-US" dirty="0" err="1" smtClean="0">
                <a:latin typeface="Times New Roman" pitchFamily="18" charset="0"/>
                <a:cs typeface="Times New Roman" pitchFamily="18" charset="0"/>
              </a:rPr>
              <a:t>glomus</a:t>
            </a:r>
            <a:r>
              <a:rPr lang="en-US" dirty="0" smtClean="0">
                <a:latin typeface="Times New Roman" pitchFamily="18" charset="0"/>
                <a:cs typeface="Times New Roman" pitchFamily="18" charset="0"/>
              </a:rPr>
              <a:t> </a:t>
            </a:r>
            <a:r>
              <a:rPr lang="en-US" dirty="0" err="1">
                <a:latin typeface="Times New Roman" pitchFamily="18" charset="0"/>
                <a:cs typeface="Times New Roman" pitchFamily="18" charset="0"/>
              </a:rPr>
              <a:t>jugulare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8454041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Between 30 and 50 years of age and five times more common in women</a:t>
            </a:r>
          </a:p>
          <a:p>
            <a:pPr eaLnBrk="1" hangingPunct="1"/>
            <a:r>
              <a:rPr lang="en-US" altLang="en-US" smtClean="0">
                <a:latin typeface="Times New Roman" pitchFamily="18" charset="0"/>
                <a:cs typeface="Times New Roman" pitchFamily="18" charset="0"/>
              </a:rPr>
              <a:t>1. At the level of the carotid bifurcation (from the carotid body-corpuscule) - </a:t>
            </a:r>
            <a:r>
              <a:rPr lang="en-US" altLang="en-US" b="1" smtClean="0">
                <a:latin typeface="Times New Roman" pitchFamily="18" charset="0"/>
                <a:cs typeface="Times New Roman" pitchFamily="18" charset="0"/>
              </a:rPr>
              <a:t>glomus caroticum</a:t>
            </a:r>
          </a:p>
          <a:p>
            <a:pPr eaLnBrk="1" hangingPunct="1"/>
            <a:r>
              <a:rPr lang="en-US" altLang="en-US" smtClean="0">
                <a:latin typeface="Times New Roman" pitchFamily="18" charset="0"/>
                <a:cs typeface="Times New Roman" pitchFamily="18" charset="0"/>
              </a:rPr>
              <a:t>2. Above this region along the </a:t>
            </a:r>
            <a:r>
              <a:rPr lang="sr-Latn-RS" altLang="en-US" smtClean="0">
                <a:latin typeface="Times New Roman" pitchFamily="18" charset="0"/>
                <a:cs typeface="Times New Roman" pitchFamily="18" charset="0"/>
              </a:rPr>
              <a:t>X</a:t>
            </a:r>
            <a:r>
              <a:rPr lang="en-US" altLang="en-US" smtClean="0">
                <a:latin typeface="Times New Roman" pitchFamily="18" charset="0"/>
                <a:cs typeface="Times New Roman" pitchFamily="18" charset="0"/>
              </a:rPr>
              <a:t> cranial nerve, especially at the level of the jugular foramen - glomus jugulare</a:t>
            </a:r>
            <a:endParaRPr lang="en-US" altLang="en-US" i="1"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err="1">
                <a:latin typeface="Times New Roman" pitchFamily="18" charset="0"/>
                <a:cs typeface="Times New Roman" pitchFamily="18" charset="0"/>
              </a:rPr>
              <a:t>Glomus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tympanicum</a:t>
            </a:r>
            <a:r>
              <a:rPr lang="en-US" dirty="0">
                <a:latin typeface="Times New Roman" pitchFamily="18" charset="0"/>
                <a:cs typeface="Times New Roman" pitchFamily="18" charset="0"/>
              </a:rPr>
              <a:t> and </a:t>
            </a:r>
            <a:r>
              <a:rPr lang="en-US" dirty="0" err="1">
                <a:latin typeface="Times New Roman" pitchFamily="18" charset="0"/>
                <a:cs typeface="Times New Roman" pitchFamily="18" charset="0"/>
              </a:rPr>
              <a:t>glomus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jugulare</a:t>
            </a:r>
            <a:endParaRPr lang="en-US" dirty="0"/>
          </a:p>
        </p:txBody>
      </p:sp>
    </p:spTree>
    <p:extLst>
      <p:ext uri="{BB962C8B-B14F-4D97-AF65-F5344CB8AC3E}">
        <p14:creationId xmlns:p14="http://schemas.microsoft.com/office/powerpoint/2010/main" val="349640277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In the temporal region, the paraganglionic tissue is localized:</a:t>
            </a:r>
          </a:p>
          <a:p>
            <a:pPr eaLnBrk="1" hangingPunct="1"/>
            <a:r>
              <a:rPr lang="en-US" altLang="en-US" smtClean="0">
                <a:latin typeface="Times New Roman" pitchFamily="18" charset="0"/>
                <a:cs typeface="Times New Roman" pitchFamily="18" charset="0"/>
              </a:rPr>
              <a:t>1. In the adventitia (outer covering of a blood vessel or channel) of the bulb of the jugular vein</a:t>
            </a:r>
          </a:p>
          <a:p>
            <a:pPr eaLnBrk="1" hangingPunct="1"/>
            <a:r>
              <a:rPr lang="en-US" altLang="en-US" smtClean="0">
                <a:latin typeface="Times New Roman" pitchFamily="18" charset="0"/>
                <a:cs typeface="Times New Roman" pitchFamily="18" charset="0"/>
              </a:rPr>
              <a:t>- </a:t>
            </a:r>
            <a:r>
              <a:rPr lang="en-US" altLang="en-US" b="1" smtClean="0">
                <a:latin typeface="Times New Roman" pitchFamily="18" charset="0"/>
                <a:cs typeface="Times New Roman" pitchFamily="18" charset="0"/>
              </a:rPr>
              <a:t>glomus jugulare</a:t>
            </a:r>
          </a:p>
          <a:p>
            <a:pPr eaLnBrk="1" hangingPunct="1"/>
            <a:r>
              <a:rPr lang="en-US" altLang="en-US" smtClean="0">
                <a:latin typeface="Times New Roman" pitchFamily="18" charset="0"/>
                <a:cs typeface="Times New Roman" pitchFamily="18" charset="0"/>
              </a:rPr>
              <a:t>2. along the tympanic plexus on the medial wall of the tympanic cavity - </a:t>
            </a:r>
            <a:r>
              <a:rPr lang="en-US" altLang="en-US" b="1" smtClean="0">
                <a:latin typeface="Times New Roman" pitchFamily="18" charset="0"/>
                <a:cs typeface="Times New Roman" pitchFamily="18" charset="0"/>
              </a:rPr>
              <a:t>glomus tympanicum</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err="1">
                <a:latin typeface="Times New Roman" pitchFamily="18" charset="0"/>
                <a:cs typeface="Times New Roman" pitchFamily="18" charset="0"/>
              </a:rPr>
              <a:t>Glomus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tympanicum</a:t>
            </a:r>
            <a:r>
              <a:rPr lang="en-US" dirty="0">
                <a:latin typeface="Times New Roman" pitchFamily="18" charset="0"/>
                <a:cs typeface="Times New Roman" pitchFamily="18" charset="0"/>
              </a:rPr>
              <a:t> and </a:t>
            </a:r>
            <a:r>
              <a:rPr lang="en-US" dirty="0" err="1">
                <a:latin typeface="Times New Roman" pitchFamily="18" charset="0"/>
                <a:cs typeface="Times New Roman" pitchFamily="18" charset="0"/>
              </a:rPr>
              <a:t>glomus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jugulare</a:t>
            </a:r>
            <a:endParaRPr lang="en-US" dirty="0"/>
          </a:p>
        </p:txBody>
      </p:sp>
    </p:spTree>
    <p:extLst>
      <p:ext uri="{BB962C8B-B14F-4D97-AF65-F5344CB8AC3E}">
        <p14:creationId xmlns:p14="http://schemas.microsoft.com/office/powerpoint/2010/main" val="29164490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Conditioned by the origin of the tumor</a:t>
            </a:r>
          </a:p>
          <a:p>
            <a:pPr eaLnBrk="1" hangingPunct="1"/>
            <a:r>
              <a:rPr lang="en-US" altLang="en-US" b="1" smtClean="0">
                <a:latin typeface="Times New Roman" pitchFamily="18" charset="0"/>
                <a:cs typeface="Times New Roman" pitchFamily="18" charset="0"/>
              </a:rPr>
              <a:t>glomus tympanicum</a:t>
            </a:r>
          </a:p>
          <a:p>
            <a:pPr eaLnBrk="1" hangingPunct="1"/>
            <a:r>
              <a:rPr lang="en-US" altLang="en-US" smtClean="0">
                <a:latin typeface="Times New Roman" pitchFamily="18" charset="0"/>
                <a:cs typeface="Times New Roman" pitchFamily="18" charset="0"/>
              </a:rPr>
              <a:t>Progressive conductive, and when the inner ear is affected, sensorineural hearing loss</a:t>
            </a:r>
          </a:p>
          <a:p>
            <a:pPr eaLnBrk="1" hangingPunct="1"/>
            <a:r>
              <a:rPr lang="en-US" altLang="en-US" smtClean="0">
                <a:latin typeface="Times New Roman" pitchFamily="18" charset="0"/>
                <a:cs typeface="Times New Roman" pitchFamily="18" charset="0"/>
              </a:rPr>
              <a:t>A pulsating tinnitus synchronized with the heartbeat</a:t>
            </a:r>
          </a:p>
          <a:p>
            <a:pPr eaLnBrk="1" hangingPunct="1"/>
            <a:r>
              <a:rPr lang="sr-Latn-RS" altLang="en-US" smtClean="0">
                <a:latin typeface="Times New Roman" pitchFamily="18" charset="0"/>
                <a:cs typeface="Times New Roman" pitchFamily="18" charset="0"/>
              </a:rPr>
              <a:t>D</a:t>
            </a:r>
            <a:r>
              <a:rPr lang="en-US" altLang="en-US" smtClean="0">
                <a:latin typeface="Times New Roman" pitchFamily="18" charset="0"/>
                <a:cs typeface="Times New Roman" pitchFamily="18" charset="0"/>
              </a:rPr>
              <a:t>izziness</a:t>
            </a:r>
            <a:r>
              <a:rPr lang="sr-Latn-RS" altLang="en-US" smtClean="0">
                <a:latin typeface="Times New Roman" pitchFamily="18" charset="0"/>
                <a:cs typeface="Times New Roman" pitchFamily="18" charset="0"/>
              </a:rPr>
              <a:t> rarely occurs </a:t>
            </a:r>
            <a:endParaRPr lang="en-US" altLang="en-US"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pPr eaLnBrk="1" fontAlgn="auto" hangingPunct="1">
              <a:spcAft>
                <a:spcPts val="0"/>
              </a:spcAft>
              <a:defRPr/>
            </a:pPr>
            <a:r>
              <a:rPr lang="sr-Latn-RS" dirty="0" smtClean="0">
                <a:latin typeface="Times New Roman" pitchFamily="18" charset="0"/>
                <a:cs typeface="Times New Roman" pitchFamily="18" charset="0"/>
              </a:rPr>
              <a:t>C</a:t>
            </a:r>
            <a:r>
              <a:rPr lang="en-US" dirty="0" err="1" smtClean="0">
                <a:latin typeface="Times New Roman" pitchFamily="18" charset="0"/>
                <a:cs typeface="Times New Roman" pitchFamily="18" charset="0"/>
              </a:rPr>
              <a:t>linical</a:t>
            </a:r>
            <a:r>
              <a:rPr lang="en-U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presentation</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93354169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Tense tympanic membrane more or less livid in color or sometimes a hemorrhagic polypous mass that swells and protrudes from the external auditory canal, easily bleeds </a:t>
            </a:r>
            <a:r>
              <a:rPr lang="sr-Latn-RS" altLang="en-US" smtClean="0">
                <a:latin typeface="Times New Roman" pitchFamily="18" charset="0"/>
                <a:cs typeface="Times New Roman" pitchFamily="18" charset="0"/>
              </a:rPr>
              <a:t>upon manipulation </a:t>
            </a:r>
            <a:endParaRPr lang="en-US" altLang="en-US" smtClean="0">
              <a:latin typeface="Times New Roman" pitchFamily="18" charset="0"/>
              <a:cs typeface="Times New Roman" pitchFamily="18" charset="0"/>
            </a:endParaRPr>
          </a:p>
        </p:txBody>
      </p:sp>
      <p:sp>
        <p:nvSpPr>
          <p:cNvPr id="3" name="Title 2"/>
          <p:cNvSpPr>
            <a:spLocks noGrp="1"/>
          </p:cNvSpPr>
          <p:nvPr>
            <p:ph type="title"/>
          </p:nvPr>
        </p:nvSpPr>
        <p:spPr>
          <a:xfrm>
            <a:off x="609600" y="304800"/>
            <a:ext cx="10972800" cy="1143000"/>
          </a:xfrm>
        </p:spPr>
        <p:txBody>
          <a:bodyPr/>
          <a:lstStyle/>
          <a:p>
            <a:pPr eaLnBrk="1" fontAlgn="auto" hangingPunct="1">
              <a:spcAft>
                <a:spcPts val="0"/>
              </a:spcAft>
              <a:defRPr/>
            </a:pPr>
            <a:r>
              <a:rPr lang="en-US" dirty="0" err="1">
                <a:latin typeface="Times New Roman" pitchFamily="18" charset="0"/>
                <a:cs typeface="Times New Roman" pitchFamily="18" charset="0"/>
              </a:rPr>
              <a:t>Otomicroscopic</a:t>
            </a:r>
            <a:r>
              <a:rPr lang="en-US" dirty="0">
                <a:latin typeface="Times New Roman" pitchFamily="18" charset="0"/>
                <a:cs typeface="Times New Roman" pitchFamily="18" charset="0"/>
              </a:rPr>
              <a:t> findings:</a:t>
            </a:r>
            <a:endParaRPr lang="en-US" dirty="0"/>
          </a:p>
        </p:txBody>
      </p:sp>
      <p:pic>
        <p:nvPicPr>
          <p:cNvPr id="20484" name="Picture 2" descr="Ð¡ÑÐ¾Ð´Ð½Ð° ÑÐ»Ð¸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1"/>
            <a:ext cx="381000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Ð¡ÑÐ¾Ð´Ð½Ð° ÑÐ»Ð¸Ðº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2800" y="4038600"/>
            <a:ext cx="3251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descr="Ð¡ÑÐ¾Ð´Ð½Ð° ÑÐ»Ð¸Ðº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9200" y="4267200"/>
            <a:ext cx="37592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506402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p:txBody>
          <a:bodyPr/>
          <a:lstStyle/>
          <a:p>
            <a:pPr eaLnBrk="1" hangingPunct="1"/>
            <a:r>
              <a:rPr lang="en-US" altLang="en-US" b="1" i="1" smtClean="0">
                <a:latin typeface="Times New Roman" pitchFamily="18" charset="0"/>
                <a:cs typeface="Times New Roman" pitchFamily="18" charset="0"/>
              </a:rPr>
              <a:t>glomus jugulare</a:t>
            </a:r>
          </a:p>
          <a:p>
            <a:pPr eaLnBrk="1" hangingPunct="1"/>
            <a:r>
              <a:rPr lang="en-US" altLang="en-US" smtClean="0">
                <a:latin typeface="Times New Roman" pitchFamily="18" charset="0"/>
                <a:cs typeface="Times New Roman" pitchFamily="18" charset="0"/>
              </a:rPr>
              <a:t>Syndrome of the posterior cranial nerves with particular involvement of IX, X, and XI, and sometimes VII and XII</a:t>
            </a:r>
          </a:p>
          <a:p>
            <a:pPr eaLnBrk="1" hangingPunct="1"/>
            <a:r>
              <a:rPr lang="en-US" altLang="en-US" smtClean="0">
                <a:latin typeface="Times New Roman" pitchFamily="18" charset="0"/>
                <a:cs typeface="Times New Roman" pitchFamily="18" charset="0"/>
              </a:rPr>
              <a:t>Posterior cranial fossa syndrome with cerebellar signs, intracranial hypertension, central vestibular syndrome</a:t>
            </a:r>
          </a:p>
          <a:p>
            <a:pPr eaLnBrk="1" hangingPunct="1"/>
            <a:r>
              <a:rPr lang="en-US" altLang="en-US" smtClean="0">
                <a:latin typeface="Times New Roman" pitchFamily="18" charset="0"/>
                <a:cs typeface="Times New Roman" pitchFamily="18" charset="0"/>
              </a:rPr>
              <a:t>Any tumor with a vascular character in the temporal region and any syndrome of compression of the jugular opening - suspicion of a tumor of the jugular glomus</a:t>
            </a:r>
            <a:endParaRPr lang="en-US" altLang="en-US" smtClean="0"/>
          </a:p>
        </p:txBody>
      </p:sp>
      <p:sp>
        <p:nvSpPr>
          <p:cNvPr id="3" name="Title 2"/>
          <p:cNvSpPr>
            <a:spLocks noGrp="1"/>
          </p:cNvSpPr>
          <p:nvPr>
            <p:ph type="title"/>
          </p:nvPr>
        </p:nvSpPr>
        <p:spPr/>
        <p:txBody>
          <a:bodyPr/>
          <a:lstStyle/>
          <a:p>
            <a:pPr eaLnBrk="1" fontAlgn="auto" hangingPunct="1">
              <a:spcAft>
                <a:spcPts val="0"/>
              </a:spcAft>
              <a:defRPr/>
            </a:pPr>
            <a:endParaRPr lang="en-US" dirty="0"/>
          </a:p>
        </p:txBody>
      </p:sp>
    </p:spTree>
    <p:extLst>
      <p:ext uri="{BB962C8B-B14F-4D97-AF65-F5344CB8AC3E}">
        <p14:creationId xmlns:p14="http://schemas.microsoft.com/office/powerpoint/2010/main" val="198754316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endParaRPr lang="en-US"/>
          </a:p>
        </p:txBody>
      </p:sp>
      <p:pic>
        <p:nvPicPr>
          <p:cNvPr id="22531" name="Picture 2" descr="Ð ÐµÐ·ÑÐ»ÑÐ°Ñ ÑÐ»Ð¸ÐºÐ° Ð·Ð° glomus jugulare tumo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15167" y="2487613"/>
            <a:ext cx="6561667" cy="2514600"/>
          </a:xfrm>
          <a:noFill/>
        </p:spPr>
      </p:pic>
    </p:spTree>
    <p:extLst>
      <p:ext uri="{BB962C8B-B14F-4D97-AF65-F5344CB8AC3E}">
        <p14:creationId xmlns:p14="http://schemas.microsoft.com/office/powerpoint/2010/main" val="21355392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Complete clinical examination</a:t>
            </a:r>
          </a:p>
          <a:p>
            <a:pPr eaLnBrk="1" hangingPunct="1"/>
            <a:r>
              <a:rPr lang="en-US" altLang="en-US" smtClean="0">
                <a:latin typeface="Times New Roman" pitchFamily="18" charset="0"/>
                <a:cs typeface="Times New Roman" pitchFamily="18" charset="0"/>
              </a:rPr>
              <a:t>CT of the temporal bone and MR of the temporal region</a:t>
            </a:r>
          </a:p>
          <a:p>
            <a:pPr eaLnBrk="1" hangingPunct="1"/>
            <a:r>
              <a:rPr lang="en-US" altLang="en-US" smtClean="0">
                <a:latin typeface="Times New Roman" pitchFamily="18" charset="0"/>
                <a:cs typeface="Times New Roman" pitchFamily="18" charset="0"/>
              </a:rPr>
              <a:t>Angiography to determine vascularisation</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Suspected glomus tumor</a:t>
            </a:r>
          </a:p>
        </p:txBody>
      </p:sp>
      <p:pic>
        <p:nvPicPr>
          <p:cNvPr id="23556" name="Picture 2" descr="Ð¡ÑÐ¾Ð´Ð½Ð° ÑÐ»Ð¸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1" y="3657601"/>
            <a:ext cx="41783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4" descr="Ð¡ÑÐ¾Ð´Ð½Ð° ÑÐ»Ð¸Ðº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3600" y="3733800"/>
            <a:ext cx="350520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957701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Surgical sometimes in cooperation with a neurosurgeon</a:t>
            </a:r>
          </a:p>
          <a:p>
            <a:pPr eaLnBrk="1" hangingPunct="1"/>
            <a:r>
              <a:rPr lang="en-US" altLang="en-US" smtClean="0">
                <a:latin typeface="Times New Roman" pitchFamily="18" charset="0"/>
                <a:cs typeface="Times New Roman" pitchFamily="18" charset="0"/>
              </a:rPr>
              <a:t>In inoperable cases, radiotherapy</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Therapy</a:t>
            </a:r>
          </a:p>
        </p:txBody>
      </p:sp>
    </p:spTree>
    <p:extLst>
      <p:ext uri="{BB962C8B-B14F-4D97-AF65-F5344CB8AC3E}">
        <p14:creationId xmlns:p14="http://schemas.microsoft.com/office/powerpoint/2010/main" val="313157591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p:txBody>
          <a:bodyPr/>
          <a:lstStyle/>
          <a:p>
            <a:pPr eaLnBrk="1" hangingPunct="1"/>
            <a:r>
              <a:rPr lang="en-US" altLang="en-US" smtClean="0">
                <a:latin typeface="Times New Roman" pitchFamily="18" charset="0"/>
                <a:cs typeface="Times New Roman" pitchFamily="18" charset="0"/>
              </a:rPr>
              <a:t>The most common malignant tumor of the middle ear</a:t>
            </a:r>
          </a:p>
          <a:p>
            <a:pPr eaLnBrk="1" hangingPunct="1"/>
            <a:r>
              <a:rPr lang="en-US" altLang="en-US" smtClean="0">
                <a:latin typeface="Times New Roman" pitchFamily="18" charset="0"/>
                <a:cs typeface="Times New Roman" pitchFamily="18" charset="0"/>
              </a:rPr>
              <a:t>It always occurs as a consequence of long-term chronic purulent otitis</a:t>
            </a:r>
          </a:p>
          <a:p>
            <a:pPr eaLnBrk="1" hangingPunct="1"/>
            <a:r>
              <a:rPr lang="en-US" altLang="en-US" smtClean="0">
                <a:latin typeface="Times New Roman" pitchFamily="18" charset="0"/>
                <a:cs typeface="Times New Roman" pitchFamily="18" charset="0"/>
              </a:rPr>
              <a:t>Isolated carcinoma of the middle ear is relatively rare and difficult to distinguish from carcinoma of the external auditory canal</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Carcinomas of the middle ear</a:t>
            </a:r>
          </a:p>
        </p:txBody>
      </p:sp>
    </p:spTree>
    <p:extLst>
      <p:ext uri="{BB962C8B-B14F-4D97-AF65-F5344CB8AC3E}">
        <p14:creationId xmlns:p14="http://schemas.microsoft.com/office/powerpoint/2010/main" val="2859055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a:extLst>
              <a:ext uri="{FF2B5EF4-FFF2-40B4-BE49-F238E27FC236}">
                <a16:creationId xmlns:a16="http://schemas.microsoft.com/office/drawing/2014/main" xmlns="" id="{3EC5EFB3-EAB5-4850-B5A5-611A1AEC90E5}"/>
              </a:ext>
            </a:extLst>
          </p:cNvPr>
          <p:cNvSpPr>
            <a:spLocks noGrp="1"/>
          </p:cNvSpPr>
          <p:nvPr>
            <p:ph idx="1"/>
          </p:nvPr>
        </p:nvSpPr>
        <p:spPr/>
        <p:txBody>
          <a:bodyPr/>
          <a:lstStyle/>
          <a:p>
            <a:pPr marL="0" indent="0" eaLnBrk="1" hangingPunct="1">
              <a:buNone/>
              <a:defRPr/>
            </a:pPr>
            <a:r>
              <a:rPr lang="en-US" altLang="en-US" sz="3200" b="1" i="1" dirty="0" smtClean="0">
                <a:latin typeface="Times New Roman" panose="02020603050405020304" pitchFamily="18" charset="0"/>
                <a:cs typeface="Times New Roman" panose="02020603050405020304" pitchFamily="18" charset="0"/>
              </a:rPr>
              <a:t>Clinical presentation</a:t>
            </a:r>
            <a:endParaRPr lang="en-US" altLang="en-US" b="1" i="1" dirty="0">
              <a:latin typeface="Times New Roman" panose="02020603050405020304" pitchFamily="18" charset="0"/>
              <a:cs typeface="Times New Roman" panose="02020603050405020304" pitchFamily="18" charset="0"/>
            </a:endParaRPr>
          </a:p>
          <a:p>
            <a:pPr eaLnBrk="1" hangingPunct="1">
              <a:defRPr/>
            </a:pPr>
            <a:r>
              <a:rPr lang="en-US" altLang="en-US" dirty="0" smtClean="0">
                <a:latin typeface="Times New Roman" panose="02020603050405020304" pitchFamily="18" charset="0"/>
                <a:cs typeface="Times New Roman" panose="02020603050405020304" pitchFamily="18" charset="0"/>
              </a:rPr>
              <a:t>Auricle deformity</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eaLnBrk="1" hangingPunct="1">
              <a:defRPr/>
            </a:pPr>
            <a:r>
              <a:rPr lang="en-US" altLang="en-US" dirty="0" smtClean="0">
                <a:latin typeface="Times New Roman" panose="02020603050405020304" pitchFamily="18" charset="0"/>
                <a:cs typeface="Times New Roman" panose="02020603050405020304" pitchFamily="18" charset="0"/>
              </a:rPr>
              <a:t>Soft, painless blue-colored fluctuating swelling. </a:t>
            </a:r>
            <a:endParaRPr lang="en-US" altLang="en-US" dirty="0">
              <a:latin typeface="Times New Roman" panose="02020603050405020304" pitchFamily="18" charset="0"/>
              <a:cs typeface="Times New Roman" panose="02020603050405020304" pitchFamily="18" charset="0"/>
            </a:endParaRPr>
          </a:p>
          <a:p>
            <a:pPr eaLnBrk="1" hangingPunct="1">
              <a:defRPr/>
            </a:pPr>
            <a:r>
              <a:rPr lang="en-US" altLang="en-US" dirty="0" smtClean="0">
                <a:latin typeface="Times New Roman" panose="02020603050405020304" pitchFamily="18" charset="0"/>
                <a:cs typeface="Times New Roman" panose="02020603050405020304" pitchFamily="18" charset="0"/>
              </a:rPr>
              <a:t>Patient is usually asymptomatic in the beginning, can be unnoticed</a:t>
            </a:r>
            <a:r>
              <a:rPr lang="sr-Cyrl-R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a:p>
            <a:pPr marL="109537" indent="0">
              <a:buNone/>
              <a:defRPr/>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45619886-0B24-4DBC-8FAC-CBA2F42F6B3D}"/>
              </a:ext>
            </a:extLst>
          </p:cNvPr>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58571198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eaLnBrk="1" fontAlgn="auto" hangingPunct="1">
              <a:spcAft>
                <a:spcPts val="0"/>
              </a:spcAft>
              <a:buFont typeface="Wingdings 3"/>
              <a:buChar char=""/>
              <a:defRPr/>
            </a:pPr>
            <a:r>
              <a:rPr lang="en-US" dirty="0">
                <a:latin typeface="Times New Roman" pitchFamily="18" charset="0"/>
                <a:cs typeface="Times New Roman" pitchFamily="18" charset="0"/>
              </a:rPr>
              <a:t>Similar to the symptoms of chronic purulent otitis, it is therefore difficult to recognize and is discovered in an advanced stage</a:t>
            </a:r>
          </a:p>
          <a:p>
            <a:pPr marL="365760" indent="-256032" eaLnBrk="1" fontAlgn="auto" hangingPunct="1">
              <a:spcAft>
                <a:spcPts val="0"/>
              </a:spcAft>
              <a:buFont typeface="Wingdings 3"/>
              <a:buChar char=""/>
              <a:defRPr/>
            </a:pPr>
            <a:r>
              <a:rPr lang="en-US" dirty="0">
                <a:latin typeface="Times New Roman" pitchFamily="18" charset="0"/>
                <a:cs typeface="Times New Roman" pitchFamily="18" charset="0"/>
              </a:rPr>
              <a:t>When, in the case of chronic purulent otitis before secretions, intense pain and facial paralysis appear, especially gradually, the development of cancer should be suspected.</a:t>
            </a:r>
          </a:p>
          <a:p>
            <a:pPr marL="365760" indent="-256032" eaLnBrk="1" fontAlgn="auto" hangingPunct="1">
              <a:spcAft>
                <a:spcPts val="0"/>
              </a:spcAft>
              <a:buFont typeface="Wingdings 3"/>
              <a:buChar char=""/>
              <a:defRPr/>
            </a:pPr>
            <a:r>
              <a:rPr lang="en-US" b="1" dirty="0">
                <a:latin typeface="Times New Roman" pitchFamily="18" charset="0"/>
                <a:cs typeface="Times New Roman" pitchFamily="18" charset="0"/>
              </a:rPr>
              <a:t>Diagnostic procedures</a:t>
            </a:r>
            <a:r>
              <a:rPr lang="en-US" dirty="0">
                <a:latin typeface="Times New Roman" pitchFamily="18" charset="0"/>
                <a:cs typeface="Times New Roman" pitchFamily="18" charset="0"/>
              </a:rPr>
              <a:t>: biopsy, CT of the temporal region determines the extension of the tumor, NMR of the temporal region enables the assessment of involvement of the surrounding vital structures</a:t>
            </a:r>
          </a:p>
        </p:txBody>
      </p:sp>
      <p:sp>
        <p:nvSpPr>
          <p:cNvPr id="3" name="Title 2"/>
          <p:cNvSpPr>
            <a:spLocks noGrp="1"/>
          </p:cNvSpPr>
          <p:nvPr>
            <p:ph type="title"/>
          </p:nvPr>
        </p:nvSpPr>
        <p:spPr/>
        <p:txBody>
          <a:bodyPr/>
          <a:lstStyle/>
          <a:p>
            <a:pPr eaLnBrk="1" fontAlgn="auto" hangingPunct="1">
              <a:spcAft>
                <a:spcPts val="0"/>
              </a:spcAft>
              <a:defRPr/>
            </a:pPr>
            <a:r>
              <a:rPr lang="en-US" dirty="0">
                <a:latin typeface="Times New Roman" pitchFamily="18" charset="0"/>
                <a:cs typeface="Times New Roman" pitchFamily="18" charset="0"/>
              </a:rPr>
              <a:t>Symptomatology</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54465921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lstStyle/>
          <a:p>
            <a:pPr eaLnBrk="1" hangingPunct="1"/>
            <a:r>
              <a:rPr lang="en-US" altLang="en-US" smtClean="0"/>
              <a:t>Combined surgical and radiotherapy</a:t>
            </a:r>
          </a:p>
          <a:p>
            <a:pPr eaLnBrk="1" hangingPunct="1"/>
            <a:endParaRPr lang="en-US" altLang="en-US" smtClean="0"/>
          </a:p>
          <a:p>
            <a:pPr eaLnBrk="1" hangingPunct="1"/>
            <a:r>
              <a:rPr lang="en-US" altLang="en-US" smtClean="0"/>
              <a:t>THE POSSIBILITY OF A MALIGNANT PROCESS ONE OF THE REASONS FOR THE NECESSITY OF SURGICAL TREATMENT FOR EVERY CHRONIC SUPPURATIVE OTITIS!!!</a:t>
            </a:r>
          </a:p>
        </p:txBody>
      </p:sp>
      <p:sp>
        <p:nvSpPr>
          <p:cNvPr id="3" name="Title 2"/>
          <p:cNvSpPr>
            <a:spLocks noGrp="1"/>
          </p:cNvSpPr>
          <p:nvPr>
            <p:ph type="title"/>
          </p:nvPr>
        </p:nvSpPr>
        <p:spPr/>
        <p:txBody>
          <a:bodyPr/>
          <a:lstStyle/>
          <a:p>
            <a:pPr eaLnBrk="1" fontAlgn="auto" hangingPunct="1">
              <a:spcAft>
                <a:spcPts val="0"/>
              </a:spcAft>
              <a:defRPr/>
            </a:pPr>
            <a:r>
              <a:rPr lang="en-US" dirty="0"/>
              <a:t>Therapy</a:t>
            </a:r>
          </a:p>
        </p:txBody>
      </p:sp>
    </p:spTree>
    <p:extLst>
      <p:ext uri="{BB962C8B-B14F-4D97-AF65-F5344CB8AC3E}">
        <p14:creationId xmlns:p14="http://schemas.microsoft.com/office/powerpoint/2010/main" val="429328284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304800" y="1600200"/>
            <a:ext cx="11277600" cy="4495800"/>
          </a:xfrm>
        </p:spPr>
        <p:txBody>
          <a:bodyPr>
            <a:normAutofit lnSpcReduction="10000"/>
          </a:bodyPr>
          <a:lstStyle/>
          <a:p>
            <a:pPr>
              <a:lnSpc>
                <a:spcPct val="80000"/>
              </a:lnSpc>
              <a:defRPr/>
            </a:pPr>
            <a:r>
              <a:rPr lang="en-US" altLang="en-US" sz="2000" dirty="0" smtClean="0">
                <a:latin typeface="Times New Roman" panose="02020603050405020304" pitchFamily="18" charset="0"/>
                <a:cs typeface="Times New Roman" panose="02020603050405020304" pitchFamily="18" charset="0"/>
              </a:rPr>
              <a:t>Primary, benign and malignant rarely</a:t>
            </a:r>
          </a:p>
          <a:p>
            <a:pPr>
              <a:lnSpc>
                <a:spcPct val="80000"/>
              </a:lnSpc>
              <a:defRPr/>
            </a:pPr>
            <a:r>
              <a:rPr lang="en-US" altLang="en-US" sz="2000" dirty="0" smtClean="0">
                <a:latin typeface="Times New Roman" panose="02020603050405020304" pitchFamily="18" charset="0"/>
                <a:cs typeface="Times New Roman" panose="02020603050405020304" pitchFamily="18" charset="0"/>
              </a:rPr>
              <a:t>Secondary </a:t>
            </a:r>
            <a:r>
              <a:rPr lang="sr-Latn-RS" altLang="en-US" sz="2000" dirty="0" smtClean="0">
                <a:latin typeface="Times New Roman" panose="02020603050405020304" pitchFamily="18" charset="0"/>
                <a:cs typeface="Times New Roman" panose="02020603050405020304" pitchFamily="18" charset="0"/>
              </a:rPr>
              <a:t>are </a:t>
            </a:r>
            <a:r>
              <a:rPr lang="en-US" altLang="en-US" sz="2000" dirty="0" smtClean="0">
                <a:latin typeface="Times New Roman" panose="02020603050405020304" pitchFamily="18" charset="0"/>
                <a:cs typeface="Times New Roman" panose="02020603050405020304" pitchFamily="18" charset="0"/>
              </a:rPr>
              <a:t>more common</a:t>
            </a:r>
            <a:endParaRPr lang="sr-Latn-RS" altLang="en-US" sz="2000" dirty="0" smtClean="0">
              <a:latin typeface="Times New Roman" panose="02020603050405020304" pitchFamily="18" charset="0"/>
              <a:cs typeface="Times New Roman" panose="02020603050405020304" pitchFamily="18" charset="0"/>
            </a:endParaRPr>
          </a:p>
          <a:p>
            <a:pPr marL="109537" indent="0">
              <a:lnSpc>
                <a:spcPct val="80000"/>
              </a:lnSpc>
              <a:buFont typeface="Wingdings 3" pitchFamily="18" charset="2"/>
              <a:buNone/>
              <a:defRPr/>
            </a:pPr>
            <a:endParaRPr lang="sr-Latn-CS" altLang="en-US" sz="3200" b="1" dirty="0" smtClean="0">
              <a:latin typeface="Times New Roman" panose="02020603050405020304" pitchFamily="18" charset="0"/>
              <a:cs typeface="Times New Roman" panose="02020603050405020304" pitchFamily="18" charset="0"/>
            </a:endParaRPr>
          </a:p>
          <a:p>
            <a:pPr algn="ctr">
              <a:lnSpc>
                <a:spcPct val="80000"/>
              </a:lnSpc>
              <a:buFontTx/>
              <a:buNone/>
              <a:defRPr/>
            </a:pPr>
            <a:r>
              <a:rPr lang="sr-Latn-CS" altLang="en-US" sz="3200" b="1" dirty="0">
                <a:latin typeface="Times New Roman" panose="02020603050405020304" pitchFamily="18" charset="0"/>
                <a:cs typeface="Times New Roman" panose="02020603050405020304" pitchFamily="18" charset="0"/>
              </a:rPr>
              <a:t>Acoustic neuroma </a:t>
            </a:r>
            <a:endParaRPr lang="en-US" altLang="en-US" sz="3200" b="1" dirty="0" smtClean="0">
              <a:latin typeface="Times New Roman" panose="02020603050405020304" pitchFamily="18" charset="0"/>
              <a:cs typeface="Times New Roman" panose="02020603050405020304" pitchFamily="18" charset="0"/>
            </a:endParaRPr>
          </a:p>
          <a:p>
            <a:pPr algn="ctr">
              <a:lnSpc>
                <a:spcPct val="80000"/>
              </a:lnSpc>
              <a:buFontTx/>
              <a:buNone/>
              <a:defRPr/>
            </a:pPr>
            <a:endParaRPr lang="sr-Latn-CS" altLang="en-US" sz="2400" dirty="0" smtClean="0">
              <a:latin typeface="Times New Roman" panose="02020603050405020304" pitchFamily="18" charset="0"/>
              <a:cs typeface="Times New Roman" panose="02020603050405020304" pitchFamily="18" charset="0"/>
            </a:endParaRP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Benign tumor, 80% of all tumors of the posterior cranial fossa</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Made up of Schwan cells</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Slow growth</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Symptomatology</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a:t>
            </a:r>
            <a:r>
              <a:rPr lang="en-US" altLang="en-US" sz="2000" dirty="0" err="1" smtClean="0">
                <a:latin typeface="Times New Roman" panose="02020603050405020304" pitchFamily="18" charset="0"/>
                <a:cs typeface="Times New Roman" panose="02020603050405020304" pitchFamily="18" charset="0"/>
              </a:rPr>
              <a:t>Otological</a:t>
            </a:r>
            <a:r>
              <a:rPr lang="en-US" altLang="en-US" sz="2000" dirty="0" smtClean="0">
                <a:latin typeface="Times New Roman" panose="02020603050405020304" pitchFamily="18" charset="0"/>
                <a:cs typeface="Times New Roman" panose="02020603050405020304" pitchFamily="18" charset="0"/>
              </a:rPr>
              <a:t> phase</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Neurological phase</a:t>
            </a:r>
          </a:p>
          <a:p>
            <a:pPr>
              <a:lnSpc>
                <a:spcPct val="80000"/>
              </a:lnSpc>
              <a:buFontTx/>
              <a:buNone/>
              <a:defRPr/>
            </a:pPr>
            <a:r>
              <a:rPr lang="en-US" altLang="en-US" sz="2000" dirty="0" smtClean="0">
                <a:latin typeface="Times New Roman" panose="02020603050405020304" pitchFamily="18" charset="0"/>
                <a:cs typeface="Times New Roman" panose="02020603050405020304" pitchFamily="18" charset="0"/>
              </a:rPr>
              <a:t>- Neurosurgical phase</a:t>
            </a:r>
          </a:p>
        </p:txBody>
      </p:sp>
      <p:sp>
        <p:nvSpPr>
          <p:cNvPr id="14338" name="Rectangle 2"/>
          <p:cNvSpPr>
            <a:spLocks noGrp="1" noChangeArrowheads="1"/>
          </p:cNvSpPr>
          <p:nvPr>
            <p:ph type="title"/>
          </p:nvPr>
        </p:nvSpPr>
        <p:spPr/>
        <p:txBody>
          <a:bodyPr/>
          <a:lstStyle/>
          <a:p>
            <a:pPr>
              <a:defRPr/>
            </a:pPr>
            <a:r>
              <a:rPr lang="en-US" sz="3600" dirty="0">
                <a:latin typeface="Times New Roman" pitchFamily="18" charset="0"/>
                <a:cs typeface="Times New Roman" pitchFamily="18" charset="0"/>
              </a:rPr>
              <a:t>TUMORS OF THE </a:t>
            </a:r>
            <a:r>
              <a:rPr lang="sr-Latn-RS" sz="3600" dirty="0" smtClean="0">
                <a:latin typeface="Times New Roman" pitchFamily="18" charset="0"/>
                <a:cs typeface="Times New Roman" pitchFamily="18" charset="0"/>
              </a:rPr>
              <a:t>INNER</a:t>
            </a:r>
            <a:r>
              <a:rPr lang="en-US" sz="36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EAR</a:t>
            </a:r>
          </a:p>
        </p:txBody>
      </p:sp>
    </p:spTree>
    <p:extLst>
      <p:ext uri="{BB962C8B-B14F-4D97-AF65-F5344CB8AC3E}">
        <p14:creationId xmlns:p14="http://schemas.microsoft.com/office/powerpoint/2010/main" val="371130070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r>
              <a:rPr lang="en-US" altLang="en-US" sz="2400" smtClean="0">
                <a:latin typeface="Times New Roman" pitchFamily="18" charset="0"/>
                <a:cs typeface="Times New Roman" pitchFamily="18" charset="0"/>
              </a:rPr>
              <a:t>Long-term unilateral tinnitus and gradual hearing loss</a:t>
            </a:r>
          </a:p>
          <a:p>
            <a:r>
              <a:rPr lang="en-US" altLang="en-US" sz="2400" smtClean="0">
                <a:latin typeface="Times New Roman" pitchFamily="18" charset="0"/>
                <a:cs typeface="Times New Roman" pitchFamily="18" charset="0"/>
              </a:rPr>
              <a:t>Diagnosis</a:t>
            </a:r>
          </a:p>
          <a:p>
            <a:r>
              <a:rPr lang="en-US" altLang="en-US" sz="2400" smtClean="0">
                <a:latin typeface="Times New Roman" pitchFamily="18" charset="0"/>
                <a:cs typeface="Times New Roman" pitchFamily="18" charset="0"/>
              </a:rPr>
              <a:t>ENT examination</a:t>
            </a:r>
          </a:p>
          <a:p>
            <a:r>
              <a:rPr lang="en-US" altLang="en-US" sz="2400" smtClean="0">
                <a:latin typeface="Times New Roman" pitchFamily="18" charset="0"/>
                <a:cs typeface="Times New Roman" pitchFamily="18" charset="0"/>
              </a:rPr>
              <a:t>X-ray examination</a:t>
            </a:r>
          </a:p>
          <a:p>
            <a:r>
              <a:rPr lang="en-US" altLang="en-US" sz="2400" smtClean="0">
                <a:latin typeface="Times New Roman" pitchFamily="18" charset="0"/>
                <a:cs typeface="Times New Roman" pitchFamily="18" charset="0"/>
              </a:rPr>
              <a:t>Neurological examination</a:t>
            </a:r>
            <a:endParaRPr lang="en-US" altLang="en-US" smtClean="0"/>
          </a:p>
        </p:txBody>
      </p:sp>
      <p:sp>
        <p:nvSpPr>
          <p:cNvPr id="3" name="Title 2"/>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426492245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a:lstStyle/>
          <a:p>
            <a:pPr algn="just">
              <a:buFontTx/>
              <a:buNone/>
            </a:pPr>
            <a:r>
              <a:rPr lang="en-US" altLang="en-US" smtClean="0">
                <a:latin typeface="Times New Roman" pitchFamily="18" charset="0"/>
                <a:cs typeface="Times New Roman" pitchFamily="18" charset="0"/>
              </a:rPr>
              <a:t>Audiometric tests</a:t>
            </a:r>
          </a:p>
          <a:p>
            <a:pPr algn="just">
              <a:buFontTx/>
              <a:buNone/>
            </a:pPr>
            <a:endParaRPr lang="en-US" altLang="en-US" smtClean="0">
              <a:latin typeface="Times New Roman" pitchFamily="18" charset="0"/>
              <a:cs typeface="Times New Roman" pitchFamily="18" charset="0"/>
            </a:endParaRPr>
          </a:p>
          <a:p>
            <a:pPr algn="just"/>
            <a:r>
              <a:rPr lang="en-US" altLang="en-US" smtClean="0">
                <a:latin typeface="Times New Roman" pitchFamily="18" charset="0"/>
                <a:cs typeface="Times New Roman" pitchFamily="18" charset="0"/>
              </a:rPr>
              <a:t>Pure-tone audiometry</a:t>
            </a:r>
          </a:p>
          <a:p>
            <a:pPr algn="just"/>
            <a:r>
              <a:rPr lang="en-US" altLang="en-US" smtClean="0">
                <a:latin typeface="Times New Roman" pitchFamily="18" charset="0"/>
                <a:cs typeface="Times New Roman" pitchFamily="18" charset="0"/>
              </a:rPr>
              <a:t>Impedancemetry</a:t>
            </a:r>
          </a:p>
          <a:p>
            <a:pPr algn="just"/>
            <a:r>
              <a:rPr lang="en-US" altLang="en-US" smtClean="0">
                <a:latin typeface="Times New Roman" pitchFamily="18" charset="0"/>
                <a:cs typeface="Times New Roman" pitchFamily="18" charset="0"/>
              </a:rPr>
              <a:t>Auditory evoked potential </a:t>
            </a:r>
          </a:p>
          <a:p>
            <a:pPr algn="just"/>
            <a:r>
              <a:rPr lang="en-US" altLang="en-US" smtClean="0">
                <a:latin typeface="Times New Roman" pitchFamily="18" charset="0"/>
                <a:cs typeface="Times New Roman" pitchFamily="18" charset="0"/>
              </a:rPr>
              <a:t>Vestibular testing</a:t>
            </a:r>
            <a:endParaRPr lang="en-US" altLang="en-US" smtClean="0"/>
          </a:p>
        </p:txBody>
      </p:sp>
      <p:sp>
        <p:nvSpPr>
          <p:cNvPr id="3" name="Title 2"/>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28246107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p:txBody>
          <a:bodyPr/>
          <a:lstStyle/>
          <a:p>
            <a:endParaRPr lang="en-US" altLang="en-US" smtClean="0"/>
          </a:p>
        </p:txBody>
      </p:sp>
      <p:sp>
        <p:nvSpPr>
          <p:cNvPr id="3" name="Title 2"/>
          <p:cNvSpPr>
            <a:spLocks noGrp="1"/>
          </p:cNvSpPr>
          <p:nvPr>
            <p:ph type="title"/>
          </p:nvPr>
        </p:nvSpPr>
        <p:spPr/>
        <p:txBody>
          <a:bodyPr/>
          <a:lstStyle/>
          <a:p>
            <a:pPr fontAlgn="auto">
              <a:spcAft>
                <a:spcPts val="0"/>
              </a:spcAft>
              <a:defRPr/>
            </a:pPr>
            <a:endParaRPr lang="en-US"/>
          </a:p>
        </p:txBody>
      </p:sp>
      <p:pic>
        <p:nvPicPr>
          <p:cNvPr id="31748" name="Picture 2" descr="Ð¡ÑÐ¾Ð´Ð½Ð° ÑÐ»Ð¸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2514600"/>
            <a:ext cx="7467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32759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algn="just"/>
            <a:r>
              <a:rPr lang="en-US" altLang="en-US" smtClean="0">
                <a:latin typeface="Times New Roman" pitchFamily="18" charset="0"/>
                <a:cs typeface="Times New Roman" pitchFamily="18" charset="0"/>
              </a:rPr>
              <a:t>X-ray of the mastoid according to Schuller</a:t>
            </a:r>
          </a:p>
          <a:p>
            <a:pPr algn="just"/>
            <a:r>
              <a:rPr lang="en-US" altLang="en-US" smtClean="0">
                <a:latin typeface="Times New Roman" pitchFamily="18" charset="0"/>
                <a:cs typeface="Times New Roman" pitchFamily="18" charset="0"/>
              </a:rPr>
              <a:t>X-ray of the pyramid according to Stanvers</a:t>
            </a:r>
          </a:p>
          <a:p>
            <a:pPr algn="just"/>
            <a:r>
              <a:rPr lang="en-US" altLang="en-US" smtClean="0">
                <a:latin typeface="Times New Roman" pitchFamily="18" charset="0"/>
                <a:cs typeface="Times New Roman" pitchFamily="18" charset="0"/>
              </a:rPr>
              <a:t>CT scan of the endocranium</a:t>
            </a:r>
          </a:p>
          <a:p>
            <a:pPr algn="just"/>
            <a:r>
              <a:rPr lang="en-US" altLang="en-US" smtClean="0">
                <a:latin typeface="Times New Roman" pitchFamily="18" charset="0"/>
                <a:cs typeface="Times New Roman" pitchFamily="18" charset="0"/>
              </a:rPr>
              <a:t>MR of the endocranium</a:t>
            </a:r>
            <a:endParaRPr lang="en-US" altLang="en-US" smtClean="0"/>
          </a:p>
        </p:txBody>
      </p:sp>
      <p:sp>
        <p:nvSpPr>
          <p:cNvPr id="3" name="Title 2"/>
          <p:cNvSpPr>
            <a:spLocks noGrp="1"/>
          </p:cNvSpPr>
          <p:nvPr>
            <p:ph type="title"/>
          </p:nvPr>
        </p:nvSpPr>
        <p:spPr/>
        <p:txBody>
          <a:bodyPr/>
          <a:lstStyle/>
          <a:p>
            <a:pPr>
              <a:defRPr/>
            </a:pPr>
            <a:r>
              <a:rPr lang="en-US" dirty="0">
                <a:latin typeface="Times New Roman" pitchFamily="18" charset="0"/>
                <a:cs typeface="Times New Roman" pitchFamily="18" charset="0"/>
              </a:rPr>
              <a:t>Additional </a:t>
            </a:r>
            <a:r>
              <a:rPr lang="en-US" dirty="0" smtClean="0">
                <a:latin typeface="Times New Roman" pitchFamily="18" charset="0"/>
                <a:cs typeface="Times New Roman" pitchFamily="18" charset="0"/>
              </a:rPr>
              <a:t>diagnostic</a:t>
            </a:r>
            <a:r>
              <a:rPr lang="sr-Latn-RS" dirty="0" smtClean="0">
                <a:latin typeface="Times New Roman" pitchFamily="18" charset="0"/>
                <a:cs typeface="Times New Roman" pitchFamily="18" charset="0"/>
              </a:rPr>
              <a:t> </a:t>
            </a:r>
            <a:r>
              <a:rPr lang="sr-Latn-RS" dirty="0" err="1" smtClean="0">
                <a:latin typeface="Times New Roman" pitchFamily="18" charset="0"/>
                <a:cs typeface="Times New Roman" pitchFamily="18" charset="0"/>
              </a:rPr>
              <a:t>procedures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55459975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a:lstStyle/>
          <a:p>
            <a:endParaRPr lang="en-US" altLang="en-US" smtClean="0"/>
          </a:p>
        </p:txBody>
      </p:sp>
      <p:sp>
        <p:nvSpPr>
          <p:cNvPr id="3" name="Title 2"/>
          <p:cNvSpPr>
            <a:spLocks noGrp="1"/>
          </p:cNvSpPr>
          <p:nvPr>
            <p:ph type="title"/>
          </p:nvPr>
        </p:nvSpPr>
        <p:spPr/>
        <p:txBody>
          <a:bodyPr/>
          <a:lstStyle/>
          <a:p>
            <a:pPr>
              <a:defRPr/>
            </a:pPr>
            <a:endParaRPr lang="en-US"/>
          </a:p>
        </p:txBody>
      </p:sp>
      <p:pic>
        <p:nvPicPr>
          <p:cNvPr id="33796" name="Picture 2" descr="Ð ÐµÐ·ÑÐ»ÑÐ°Ñ ÑÐ»Ð¸ÐºÐ° Ð·Ð° Ð½ÐµÑÑÐ¸Ð½Ð¾Ð¼Ð° Ð°ÑÑÑÑÐ¸Ñ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1981201"/>
            <a:ext cx="7620000"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539787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endParaRPr lang="en-US" altLang="en-US" smtClean="0"/>
          </a:p>
        </p:txBody>
      </p:sp>
      <p:sp>
        <p:nvSpPr>
          <p:cNvPr id="3" name="Title 2"/>
          <p:cNvSpPr>
            <a:spLocks noGrp="1"/>
          </p:cNvSpPr>
          <p:nvPr>
            <p:ph type="title"/>
          </p:nvPr>
        </p:nvSpPr>
        <p:spPr/>
        <p:txBody>
          <a:bodyPr/>
          <a:lstStyle/>
          <a:p>
            <a:pPr>
              <a:defRPr/>
            </a:pPr>
            <a:endParaRPr lang="en-US"/>
          </a:p>
        </p:txBody>
      </p:sp>
      <p:pic>
        <p:nvPicPr>
          <p:cNvPr id="34820" name="Picture 2" descr="Ð ÐµÐ·ÑÐ»ÑÐ°Ñ ÑÐ»Ð¸ÐºÐ° Ð·Ð° Ð½ÐµÑÑÐ¸Ð½Ð¾Ð¼Ð° Ð°ÑÑÑÑÐ¸Ñ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0"/>
            <a:ext cx="80264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824328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p:cNvSpPr>
            <a:spLocks noGrp="1"/>
          </p:cNvSpPr>
          <p:nvPr>
            <p:ph idx="1"/>
          </p:nvPr>
        </p:nvSpPr>
        <p:spPr/>
        <p:txBody>
          <a:bodyPr/>
          <a:lstStyle/>
          <a:p>
            <a:r>
              <a:rPr lang="en-US" altLang="en-US" smtClean="0">
                <a:latin typeface="Times New Roman" panose="02020603050405020304" pitchFamily="18" charset="0"/>
                <a:cs typeface="Times New Roman" panose="02020603050405020304" pitchFamily="18" charset="0"/>
              </a:rPr>
              <a:t>surgical</a:t>
            </a:r>
          </a:p>
        </p:txBody>
      </p:sp>
      <p:sp>
        <p:nvSpPr>
          <p:cNvPr id="3" name="Title 2"/>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Therapy</a:t>
            </a:r>
          </a:p>
        </p:txBody>
      </p:sp>
    </p:spTree>
    <p:extLst>
      <p:ext uri="{BB962C8B-B14F-4D97-AF65-F5344CB8AC3E}">
        <p14:creationId xmlns:p14="http://schemas.microsoft.com/office/powerpoint/2010/main" val="3736096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a:extLst>
              <a:ext uri="{FF2B5EF4-FFF2-40B4-BE49-F238E27FC236}">
                <a16:creationId xmlns:a16="http://schemas.microsoft.com/office/drawing/2014/main" xmlns="" id="{BD4A2A6F-09ED-4326-9358-7CFEC850EF8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819400" y="990600"/>
            <a:ext cx="6781800" cy="4116388"/>
          </a:xfrm>
        </p:spPr>
      </p:pic>
    </p:spTree>
    <p:extLst>
      <p:ext uri="{BB962C8B-B14F-4D97-AF65-F5344CB8AC3E}">
        <p14:creationId xmlns:p14="http://schemas.microsoft.com/office/powerpoint/2010/main" val="2527001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1051</TotalTime>
  <Words>3267</Words>
  <Application>Microsoft Office PowerPoint</Application>
  <PresentationFormat>Custom</PresentationFormat>
  <Paragraphs>389</Paragraphs>
  <Slides>89</Slides>
  <Notes>0</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Office Theme</vt:lpstr>
      <vt:lpstr>1. Injuries of the external, middle and inner ear 2. Fractures of the temporal bone  3. Ear foreign bodies  4. Tumors of the external, middle and inner ear</vt:lpstr>
      <vt:lpstr>Ear trauma</vt:lpstr>
      <vt:lpstr>Ear trauma</vt:lpstr>
      <vt:lpstr>Injuries of the external ear</vt:lpstr>
      <vt:lpstr>Open mechanical injuries of the auricle</vt:lpstr>
      <vt:lpstr>Treatment </vt:lpstr>
      <vt:lpstr>Closed mechanical injuries of the auricle</vt:lpstr>
      <vt:lpstr>PowerPoint Presentation</vt:lpstr>
      <vt:lpstr>PowerPoint Presentation</vt:lpstr>
      <vt:lpstr>PowerPoint Presentation</vt:lpstr>
      <vt:lpstr>PowerPoint Presentation</vt:lpstr>
      <vt:lpstr>Thermal injuries of the auricle</vt:lpstr>
      <vt:lpstr>PowerPoint Presentation</vt:lpstr>
      <vt:lpstr>PowerPoint Presentation</vt:lpstr>
      <vt:lpstr>PowerPoint Presentation</vt:lpstr>
      <vt:lpstr>Treatment of auricle frostbites</vt:lpstr>
      <vt:lpstr>Injuries of external ear canal</vt:lpstr>
      <vt:lpstr> </vt:lpstr>
      <vt:lpstr>Injuries of the middle ear</vt:lpstr>
      <vt:lpstr>Injuries of tympanic membrane</vt:lpstr>
      <vt:lpstr>Diagnosis</vt:lpstr>
      <vt:lpstr>PowerPoint Presentation</vt:lpstr>
      <vt:lpstr>PowerPoint Presentation</vt:lpstr>
      <vt:lpstr>Treatment</vt:lpstr>
      <vt:lpstr>PowerPoint Presentation</vt:lpstr>
      <vt:lpstr>PowerPoint Presentation</vt:lpstr>
      <vt:lpstr>Barotrauma (aerootitis - otitis media barotraumatica)</vt:lpstr>
      <vt:lpstr>PowerPoint Presentation</vt:lpstr>
      <vt:lpstr>Diagnosis</vt:lpstr>
      <vt:lpstr>Aerootitis a) Redness of tympanic membrane b) Ruptured tympanic membrane</vt:lpstr>
      <vt:lpstr>Therapy</vt:lpstr>
      <vt:lpstr>Blast injuries of tympanic membrane</vt:lpstr>
      <vt:lpstr>PowerPoint Presentation</vt:lpstr>
      <vt:lpstr>Ossicular injuries</vt:lpstr>
      <vt:lpstr>PowerPoint Presentation</vt:lpstr>
      <vt:lpstr>Diagnosis</vt:lpstr>
      <vt:lpstr>Temporal bone fractures</vt:lpstr>
      <vt:lpstr>Temporal bone fractures</vt:lpstr>
      <vt:lpstr>Longitudinal fracture</vt:lpstr>
      <vt:lpstr>Clinical presentation</vt:lpstr>
      <vt:lpstr>Diagnosis</vt:lpstr>
      <vt:lpstr>PowerPoint Presentation</vt:lpstr>
      <vt:lpstr>CT - Longitudinal fracture of the temporal bone pyramid</vt:lpstr>
      <vt:lpstr>Treatment </vt:lpstr>
      <vt:lpstr>Transverse fracture</vt:lpstr>
      <vt:lpstr>Clinical presentation</vt:lpstr>
      <vt:lpstr>Diagnosis</vt:lpstr>
      <vt:lpstr>PowerPoint Presentation</vt:lpstr>
      <vt:lpstr>CT - Trasverse fracture of the temporal bone pyramid</vt:lpstr>
      <vt:lpstr>Treatment</vt:lpstr>
      <vt:lpstr>Injuries of the inner ear</vt:lpstr>
      <vt:lpstr>Acute acoustic trauma</vt:lpstr>
      <vt:lpstr>PowerPoint Presentation</vt:lpstr>
      <vt:lpstr> Diagnosis </vt:lpstr>
      <vt:lpstr>Chronic acoustic trauma</vt:lpstr>
      <vt:lpstr>Diagnosis</vt:lpstr>
      <vt:lpstr>Treatment</vt:lpstr>
      <vt:lpstr>Foreign bodies of the external ear canal</vt:lpstr>
      <vt:lpstr>PowerPoint Presentation</vt:lpstr>
      <vt:lpstr>PowerPoint Presentation</vt:lpstr>
      <vt:lpstr>Cerumen (earwax)</vt:lpstr>
      <vt:lpstr>PowerPoint Presentation</vt:lpstr>
      <vt:lpstr>Tumors of the ear</vt:lpstr>
      <vt:lpstr>Tumors of the auricle</vt:lpstr>
      <vt:lpstr>Diagnosis</vt:lpstr>
      <vt:lpstr>Tumors of the external auditory canal</vt:lpstr>
      <vt:lpstr>Clinical presentation</vt:lpstr>
      <vt:lpstr>Tumors of the external auditory canal</vt:lpstr>
      <vt:lpstr>Tumors of the middle ear</vt:lpstr>
      <vt:lpstr>Glomus tympanicum and glomus jugulare</vt:lpstr>
      <vt:lpstr>Glomus tympanicum and glomus jugulare</vt:lpstr>
      <vt:lpstr>Glomus tympanicum and glomus jugulare</vt:lpstr>
      <vt:lpstr>Clinical presentation</vt:lpstr>
      <vt:lpstr>Otomicroscopic findings:</vt:lpstr>
      <vt:lpstr>PowerPoint Presentation</vt:lpstr>
      <vt:lpstr>PowerPoint Presentation</vt:lpstr>
      <vt:lpstr>Suspected glomus tumor</vt:lpstr>
      <vt:lpstr>Therapy</vt:lpstr>
      <vt:lpstr>Carcinomas of the middle ear</vt:lpstr>
      <vt:lpstr>Symptomatology</vt:lpstr>
      <vt:lpstr>Therapy</vt:lpstr>
      <vt:lpstr>TUMORS OF THE INNER EAR</vt:lpstr>
      <vt:lpstr>PowerPoint Presentation</vt:lpstr>
      <vt:lpstr>PowerPoint Presentation</vt:lpstr>
      <vt:lpstr>PowerPoint Presentation</vt:lpstr>
      <vt:lpstr>Additional diagnostic procedures</vt:lpstr>
      <vt:lpstr>PowerPoint Presentation</vt:lpstr>
      <vt:lpstr>PowerPoint Presentation</vt:lpstr>
      <vt:lpstr>Therapy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Запаљенски процеси ушне шкољке и спољашњег слушног ходника</dc:title>
  <dc:creator>Bjelic</dc:creator>
  <cp:lastModifiedBy>orl@ukck.rs</cp:lastModifiedBy>
  <cp:revision>69</cp:revision>
  <dcterms:created xsi:type="dcterms:W3CDTF">2021-02-15T20:01:09Z</dcterms:created>
  <dcterms:modified xsi:type="dcterms:W3CDTF">2025-02-12T17:42:23Z</dcterms:modified>
</cp:coreProperties>
</file>